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69"/>
  </p:notesMasterIdLst>
  <p:sldIdLst>
    <p:sldId id="324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2" r:id="rId10"/>
    <p:sldId id="266" r:id="rId11"/>
    <p:sldId id="267" r:id="rId12"/>
    <p:sldId id="268" r:id="rId13"/>
    <p:sldId id="264" r:id="rId14"/>
    <p:sldId id="269" r:id="rId15"/>
    <p:sldId id="270" r:id="rId16"/>
    <p:sldId id="271" r:id="rId17"/>
    <p:sldId id="319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312" r:id="rId27"/>
    <p:sldId id="281" r:id="rId28"/>
    <p:sldId id="283" r:id="rId29"/>
    <p:sldId id="285" r:id="rId30"/>
    <p:sldId id="322" r:id="rId31"/>
    <p:sldId id="282" r:id="rId32"/>
    <p:sldId id="320" r:id="rId33"/>
    <p:sldId id="321" r:id="rId34"/>
    <p:sldId id="284" r:id="rId35"/>
    <p:sldId id="286" r:id="rId36"/>
    <p:sldId id="325" r:id="rId37"/>
    <p:sldId id="287" r:id="rId38"/>
    <p:sldId id="288" r:id="rId39"/>
    <p:sldId id="313" r:id="rId40"/>
    <p:sldId id="314" r:id="rId41"/>
    <p:sldId id="315" r:id="rId42"/>
    <p:sldId id="316" r:id="rId43"/>
    <p:sldId id="317" r:id="rId44"/>
    <p:sldId id="289" r:id="rId45"/>
    <p:sldId id="290" r:id="rId46"/>
    <p:sldId id="294" r:id="rId47"/>
    <p:sldId id="295" r:id="rId48"/>
    <p:sldId id="296" r:id="rId49"/>
    <p:sldId id="297" r:id="rId50"/>
    <p:sldId id="298" r:id="rId51"/>
    <p:sldId id="293" r:id="rId52"/>
    <p:sldId id="299" r:id="rId53"/>
    <p:sldId id="300" r:id="rId54"/>
    <p:sldId id="301" r:id="rId55"/>
    <p:sldId id="302" r:id="rId56"/>
    <p:sldId id="318" r:id="rId57"/>
    <p:sldId id="303" r:id="rId58"/>
    <p:sldId id="304" r:id="rId59"/>
    <p:sldId id="291" r:id="rId60"/>
    <p:sldId id="292" r:id="rId61"/>
    <p:sldId id="305" r:id="rId62"/>
    <p:sldId id="306" r:id="rId63"/>
    <p:sldId id="307" r:id="rId64"/>
    <p:sldId id="308" r:id="rId65"/>
    <p:sldId id="309" r:id="rId66"/>
    <p:sldId id="310" r:id="rId67"/>
    <p:sldId id="311" r:id="rId68"/>
  </p:sldIdLst>
  <p:sldSz cx="12192000" cy="6858000"/>
  <p:notesSz cx="6858000" cy="9144000"/>
  <p:custDataLst>
    <p:tags r:id="rId7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A3D2"/>
    <a:srgbClr val="ABB61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>
        <p:scale>
          <a:sx n="100" d="100"/>
          <a:sy n="100" d="100"/>
        </p:scale>
        <p:origin x="360" y="1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983B642-480C-43F9-9735-9A7E7871E9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47786C-2EF1-4006-89FA-243179D8369C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D8E77A-613C-49B7-A9A7-973A49B89882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008E-DDB8-4634-AF5A-AED595A78467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812793-30B3-48B6-95AC-D1B5E0B58207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61F603-0149-47A4-8FB9-FCB12D60957C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9CC54C-C6E2-4217-98B3-A80972FCA74A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8F7B1-816B-46CE-BFA8-6050C2759504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896856-4756-4406-85AE-5FB93F83FDD1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B69419-7F32-4436-BFB7-ECF8FC3CD0D3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1AE5E9-D1BE-4AC3-AD0A-5CEAF40EA0DD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D79E80-8EC8-4114-AC8E-70B4AB0F04D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DB6ED-D44D-4267-95D9-8B5638313634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7CCBEC-05E7-4B3D-A016-C66F998D83AF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22DF3-EFDC-401E-80BC-D0DCC0FCA86F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F8280A-DA9B-4552-9869-616C603F1E5F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7E189C-EFF3-4D22-9B43-C706135FDAE7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1977C1-F470-4451-9675-7747185D7183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57A76-2149-4618-A0C7-E6BFAF87BB0F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2B82-CD59-484D-8B98-CA28861B185F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DE212-08E4-4094-BED8-DE781765D5B9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7C0615-8338-47F6-8A2D-C47A0E3C68E8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1CAC14-6295-4CE0-9882-FBD9B00CAE36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A122ED-66D2-43B8-96AA-F2A287D263E7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606591-9F75-473A-AFB1-79BE22BBBF4E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F5066B-3870-4661-9F78-82DFF4E1EAE5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CEFFB5-B54E-4863-9C0D-F84EA1A34754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227BEB-73DC-4413-88F0-A22E27344137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C95BB5-CD2C-4BA2-9838-6AFC5DBFE2CD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52E0D8-716E-4022-91F5-73B9F11C6BD2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88302E-4784-4A6A-B365-4B0B1903063F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93D3C-1C91-432C-85A6-1D6A6FD69D53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E4290-E637-4E96-BDF6-2946F357D65A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F4C204-34B2-455E-97C3-5D6B400EA70F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E28AD7-54B2-49DD-9BE8-06112C657A43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61018A-F291-4145-8EDE-B5AB8890872F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D80A3-73B4-49D7-8AD6-0C8DA047F7DA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3BE60B-44EC-4B98-932B-12D6A86F4270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D255ED-9F9F-4669-B584-6E7CF626954F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10983D-7C14-4030-99AC-5B185E096A16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4B1107-8B1D-4A4D-8EDD-486A0948A02A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9561B-56EE-40E3-8AE9-E98440F78645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14FC68-FFEB-4811-B0FD-2253BA867620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E2287A-9BF8-4673-88A9-26513A20739F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AC6B8C-58C7-485E-95E0-48EA92FDDB30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485EC7-93A0-40DE-9224-9E7D8C6976DB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302AE6-047B-4DAF-BD46-E9768B945EFF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B198F8-0C7E-456B-B7D0-6B3500E123D3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CBC9CD-5EE5-443A-A95E-A19165018C5D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183EE-1695-4DDC-BB61-E8AB86EB67B6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1A1896-A87E-4E2A-8CA9-9A2FB905C5E4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0931CC-942D-4BA3-BBB3-1D2271865493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0DE3E-E665-4BA1-B2A6-D50645056E85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75DE7E-4E6A-4EFC-B2D0-6C3F7A446B2F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288679-1C4A-4071-A6FA-BA3B137A204E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FD326D-D93D-45C9-8878-8E77B26B7F45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7CDA-5B9E-46E7-9AFE-83C253BD4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771AC-425C-4546-A2E9-A54A18FF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D2998-E796-4600-9062-05701B2D8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A1C0-8B66-47DF-922F-CEEB3B62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BADFE-AB12-4F7D-9003-527CA37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77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F57C-20F1-4C07-BD70-B849F9A3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0B58B-01CE-473F-B9CA-7BCE77A1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1EB5A-3B43-46B6-B9A7-395BC1F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8626A-CD77-47FC-9809-5A7BE92BB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C7C7-048C-4C51-B04E-2EA1F6F8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05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D6B4E-E935-438E-B81A-B0E983BB9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A04C6-9973-42A9-A9ED-8949EC4DC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FCC8C-B006-4EE0-9034-E45E39B4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AA67B-FCF3-4A2A-9649-4A8C4E70B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2A7C2-F494-4E48-A72C-ABA0C6FA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037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58E02-0E68-4A3D-B0F8-EDD2C469EC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98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6488-A8F9-4153-9266-B36CAD5B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B11-494D-4FEC-B6A7-97492FF65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12D57-0DD7-4CCF-9FCA-568D745E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37855-0EB7-45ED-A6D4-5E8540B2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C3E3A-67E0-4269-B52F-071D2C05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37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15F6-435E-465A-B3B0-93CD3B9D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0F4A8-E87D-4854-B07E-75CFCB7A0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BEA0-B5E2-4588-919C-34E68971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CEB24-94B9-4311-B438-D8442A68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8D4FD-3E9C-4BC2-B4A1-7BE6B807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92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2712-CC27-4CBE-88B4-B403827D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96D8-AB8E-4773-B8DE-4049CA861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F1012-7DAE-4958-88E6-421EDD466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9F7AF-C7E4-4014-A090-74D4CEB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FD6EA-3B3E-4DA1-BC83-ECF289E1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399EC-6F93-4578-AF48-258FD0EB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93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5C29-8A85-48E5-9B02-0EFE26F1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42C0-F181-40EA-B734-B67B90EA8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AF540-0C57-4E35-B423-4D21358A7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69D6B-2419-49F7-AC0E-8136BF05E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5FAA5-9F2B-46D8-B057-D6761E4E7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AAE96-F4D5-4E74-B0DA-8B4D3724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DD1CA-1982-4F08-BBE1-96CDE795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D0BD0-0D8F-4D2A-BD03-6E798408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27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E4D0-156B-46B3-9A8C-2ABC9B94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FCF4E-196D-48BA-AE1C-B75802DA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BF768-08AA-42F6-8826-2E5B3547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B231B-D7A8-434E-8794-557CFD3E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61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68B11-1D3F-4DF9-8A9E-280F470C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A2CCA-B11F-4540-A6CB-5ECA4E22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D01F-1E0F-4272-A502-AE98B7E5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85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5AE2-76F5-4AB9-808E-F4F4940E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7622-8326-42FC-9546-36BC78E8D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D4E4D-0A26-4902-9867-30C1F12BC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1E43E-8789-4A7F-B819-916FD0DEF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4AAB-8DCF-446A-8D9D-0017F79D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E8086-538D-4C1D-8003-1F407FB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04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7025-16AE-4D0C-91BD-1342553B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AA9243-FE7D-412D-9CBD-6A2AFDE96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1B5F4-C6A9-4516-8972-CA5A08C89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8129B-58C9-49DA-B90B-677EE25E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F901A-CAA2-435F-952A-2513696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309B4-0842-45A0-A725-A1C30433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80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D2813-1674-4F17-BD4D-A072B0D3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9F2D4-C1B7-417E-BF53-6B479C10B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61BB-E6B1-4484-9292-3A9B6DC5C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F144C-C1AE-4E6A-99E1-90A4746B3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8A0E8-7A84-4A4B-AE61-94C9D9876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37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A17108-3407-4C63-B835-421EC626D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17954" y="0"/>
            <a:ext cx="13427908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97C783-F291-4AC9-94A9-E58FFA8E9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67BBF9-7975-4946-9CA5-A31F09270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5360" y="1916832"/>
            <a:ext cx="11161240" cy="2387600"/>
          </a:xfrm>
          <a:ln>
            <a:miter lim="800000"/>
            <a:headEnd/>
            <a:tailEnd/>
          </a:ln>
        </p:spPr>
        <p:txBody>
          <a:bodyPr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Визуализация трехмерных объектов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представления нормали полигона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2711450" y="2565400"/>
            <a:ext cx="5708650" cy="201453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struct Normal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x;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y;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z;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};</a:t>
            </a:r>
          </a:p>
          <a:p>
            <a:pPr defTabSz="444500">
              <a:tabLst>
                <a:tab pos="541338" algn="l"/>
              </a:tabLst>
            </a:pPr>
            <a:endParaRPr lang="en-US" b="1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Нормали в вершинах и нормали в поверхностях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Использование нормалей к грани плохо подходит для визуализации гладких поверхностей, например, сферы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Удобнее оказывается связывать вектор нормали с каждой вершиной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Такой способ упрощает процесс отсечения и процесс закрашивания гладких криволинейных форм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5675" y="890589"/>
            <a:ext cx="520065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3775" y="871539"/>
            <a:ext cx="51244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Нормали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017713"/>
            <a:ext cx="9640888" cy="45069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dirty="0"/>
              <a:t>В </a:t>
            </a:r>
            <a:r>
              <a:rPr lang="en-US" sz="2800" dirty="0"/>
              <a:t>OpenGL </a:t>
            </a:r>
            <a:r>
              <a:rPr lang="ru-RU" sz="2800" dirty="0"/>
              <a:t>нормаль является атрибутом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Нормаль в вершине участвует в вычислении освещенности вершины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dirty="0"/>
              <a:t>Одна и та же вершина может входить в состав нескольких смежных граней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Вывод: лучше хранить все вершины сетки (с их атрибутами) в отдельном массиве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В описании граней указывать индексы используемых вершин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0850" y="238125"/>
            <a:ext cx="62103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 структур данных для хранения сеток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838201" y="1847089"/>
            <a:ext cx="3673623" cy="119062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Vector3d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 x, y, z;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096000" y="1822450"/>
            <a:ext cx="4572000" cy="147732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Mesh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vector&lt;Vertex&gt; vertices;	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vector&lt;Face&gt; faces;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838201" y="3144076"/>
            <a:ext cx="3673623" cy="17399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Vertex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Vector3d	position;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Vector3d	normal;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// …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766763" y="5120513"/>
            <a:ext cx="3673623" cy="17399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Face // </a:t>
            </a:r>
            <a:r>
              <a:rPr lang="ru-RU" b="1" dirty="0">
                <a:latin typeface="Courier New" pitchFamily="49" charset="0"/>
              </a:rPr>
              <a:t>Грань</a:t>
            </a:r>
            <a:endParaRPr lang="en-US" b="1" dirty="0">
              <a:latin typeface="Courier New" pitchFamily="49" charset="0"/>
            </a:endParaRP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Glushort</a:t>
            </a:r>
            <a:r>
              <a:rPr lang="en-US" b="1" dirty="0">
                <a:latin typeface="Courier New" pitchFamily="49" charset="0"/>
              </a:rPr>
              <a:t> v0;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Glushort</a:t>
            </a:r>
            <a:r>
              <a:rPr lang="en-US" b="1" dirty="0">
                <a:latin typeface="Courier New" pitchFamily="49" charset="0"/>
              </a:rPr>
              <a:t> v1;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Glushort</a:t>
            </a:r>
            <a:r>
              <a:rPr lang="en-US" b="1" dirty="0">
                <a:latin typeface="Courier New" pitchFamily="49" charset="0"/>
              </a:rPr>
              <a:t> v2;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74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Возможные вариации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Если полигональная сетка задается при помощи однотипных примитивов, например, треугольников, то можно представить грани в виде массива индексов вершин</a:t>
            </a:r>
          </a:p>
          <a:p>
            <a:pPr eaLnBrk="1" hangingPunct="1"/>
            <a:r>
              <a:rPr lang="ru-RU" dirty="0"/>
              <a:t>Для хранения сеток в файле и их визуализации могут использоваться разные структуры данных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782888" y="1844676"/>
            <a:ext cx="3384550" cy="95410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struct Vector3d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GLfloat</a:t>
            </a:r>
            <a:r>
              <a:rPr lang="en-US" sz="1400" b="1" dirty="0">
                <a:latin typeface="Courier New" pitchFamily="49" charset="0"/>
              </a:rPr>
              <a:t> x, y, z;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6672264" y="1822450"/>
            <a:ext cx="3995737" cy="160043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struct Mesh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vector&lt;Vertex&gt; vertices;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	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GLenum</a:t>
            </a:r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primitiveType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vector&lt;</a:t>
            </a:r>
            <a:r>
              <a:rPr lang="en-US" sz="1400" b="1" dirty="0" err="1">
                <a:latin typeface="Courier New" pitchFamily="49" charset="0"/>
              </a:rPr>
              <a:t>Glushort</a:t>
            </a:r>
            <a:r>
              <a:rPr lang="en-US" sz="1400" b="1" dirty="0">
                <a:latin typeface="Courier New" pitchFamily="49" charset="0"/>
              </a:rPr>
              <a:t>&gt; indices;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2782888" y="2781301"/>
            <a:ext cx="3384550" cy="138499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struct Vertex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Vector3d	position;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Vector3d	normal;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// …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2782888" y="4221164"/>
            <a:ext cx="6335712" cy="2462213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DrawMesh</a:t>
            </a:r>
            <a:r>
              <a:rPr lang="en-US" sz="1400" b="1" dirty="0">
                <a:latin typeface="Courier New" pitchFamily="49" charset="0"/>
              </a:rPr>
              <a:t>(const Mesh&amp; mesh)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glBegin</a:t>
            </a:r>
            <a:r>
              <a:rPr lang="en-US" sz="1400" b="1" dirty="0">
                <a:latin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</a:rPr>
              <a:t>mesh.primitiveType</a:t>
            </a:r>
            <a:r>
              <a:rPr lang="en-US" sz="1400" b="1" dirty="0">
                <a:latin typeface="Courier New" pitchFamily="49" charset="0"/>
              </a:rPr>
              <a:t>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for (auto </a:t>
            </a:r>
            <a:r>
              <a:rPr lang="en-US" sz="1400" b="1" dirty="0" err="1">
                <a:latin typeface="Courier New" pitchFamily="49" charset="0"/>
              </a:rPr>
              <a:t>vertexIndex</a:t>
            </a:r>
            <a:r>
              <a:rPr lang="en-US" sz="1400" b="1" dirty="0">
                <a:latin typeface="Courier New" pitchFamily="49" charset="0"/>
              </a:rPr>
              <a:t>: indices)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  const Vertex&amp; v = </a:t>
            </a:r>
            <a:r>
              <a:rPr lang="en-US" sz="1400" b="1" dirty="0" err="1">
                <a:latin typeface="Courier New" pitchFamily="49" charset="0"/>
              </a:rPr>
              <a:t>mesh.vertices</a:t>
            </a:r>
            <a:r>
              <a:rPr lang="en-US" sz="1400" b="1" dirty="0">
                <a:latin typeface="Courier New" pitchFamily="49" charset="0"/>
              </a:rPr>
              <a:t>[</a:t>
            </a:r>
            <a:r>
              <a:rPr lang="en-US" sz="1400" b="1" dirty="0" err="1">
                <a:latin typeface="Courier New" pitchFamily="49" charset="0"/>
              </a:rPr>
              <a:t>vertexIndex</a:t>
            </a:r>
            <a:r>
              <a:rPr lang="en-US" sz="1400" b="1" dirty="0">
                <a:latin typeface="Courier New" pitchFamily="49" charset="0"/>
              </a:rPr>
              <a:t>];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</a:rPr>
              <a:t>glNormalfv</a:t>
            </a:r>
            <a:r>
              <a:rPr lang="en-US" sz="1400" b="1" dirty="0">
                <a:latin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</a:rPr>
              <a:t>v.normal.x</a:t>
            </a:r>
            <a:r>
              <a:rPr lang="en-US" sz="1400" b="1" dirty="0">
                <a:latin typeface="Courier New" pitchFamily="49" charset="0"/>
              </a:rPr>
              <a:t>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  glVertex3fv(&amp;</a:t>
            </a:r>
            <a:r>
              <a:rPr lang="en-US" sz="1400" b="1" dirty="0" err="1">
                <a:latin typeface="Courier New" pitchFamily="49" charset="0"/>
              </a:rPr>
              <a:t>v.position.x</a:t>
            </a:r>
            <a:r>
              <a:rPr lang="en-US" sz="1400" b="1" dirty="0">
                <a:latin typeface="Courier New" pitchFamily="49" charset="0"/>
              </a:rPr>
              <a:t>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}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glEnd</a:t>
            </a:r>
            <a:r>
              <a:rPr lang="en-US" sz="1400" b="1" dirty="0">
                <a:latin typeface="Courier New" pitchFamily="49" charset="0"/>
              </a:rPr>
              <a:t>();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5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5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5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5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24582" grpId="0" animBg="1"/>
      <p:bldP spid="245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Лицевые и нелицевые стороны граней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Каждая плоская грань (полигон) имеет две стороны: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b="1" dirty="0"/>
              <a:t>лицевую</a:t>
            </a:r>
            <a:r>
              <a:rPr lang="ru-RU" dirty="0"/>
              <a:t> (видна извне объекта)</a:t>
            </a:r>
          </a:p>
          <a:p>
            <a:pPr lvl="1" eaLnBrk="1" hangingPunct="1">
              <a:lnSpc>
                <a:spcPct val="90000"/>
              </a:lnSpc>
            </a:pPr>
            <a:r>
              <a:rPr lang="ru-RU" b="1" dirty="0" err="1"/>
              <a:t>нелицевую</a:t>
            </a:r>
            <a:r>
              <a:rPr lang="ru-RU" dirty="0"/>
              <a:t> (видна изнутри объекта)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В один момент времени с заданной точки видна только одна сторона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Снаружи монолитного объекта видны только лицевые грани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Face culling (</a:t>
            </a:r>
            <a:r>
              <a:rPr lang="ru-RU" dirty="0"/>
              <a:t>отбраковка граней) </a:t>
            </a:r>
            <a:r>
              <a:rPr lang="en-US" dirty="0"/>
              <a:t>– </a:t>
            </a:r>
            <a:r>
              <a:rPr lang="ru-RU" dirty="0"/>
              <a:t>техника в </a:t>
            </a:r>
            <a:r>
              <a:rPr lang="en-US" dirty="0"/>
              <a:t>3d</a:t>
            </a:r>
            <a:r>
              <a:rPr lang="ru-RU" dirty="0"/>
              <a:t> графике, отбраковывающая при отрисовке лицевые или </a:t>
            </a:r>
            <a:r>
              <a:rPr lang="ru-RU" dirty="0" err="1"/>
              <a:t>нелицевые</a:t>
            </a:r>
            <a:r>
              <a:rPr lang="ru-RU" dirty="0"/>
              <a:t>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Ускоряет рисование монолитных объектов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4B4D583-57A6-408B-8806-D6F06839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Отбраковка задних граней</a:t>
            </a:r>
          </a:p>
        </p:txBody>
      </p:sp>
      <p:pic>
        <p:nvPicPr>
          <p:cNvPr id="82946" name="Picture 2" descr="OpenGL">
            <a:extLst>
              <a:ext uri="{FF2B5EF4-FFF2-40B4-BE49-F238E27FC236}">
                <a16:creationId xmlns:a16="http://schemas.microsoft.com/office/drawing/2014/main" id="{DD97C9A8-35B1-4C4A-A190-8C5C463F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924944"/>
            <a:ext cx="3744416" cy="281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OpenGL">
            <a:extLst>
              <a:ext uri="{FF2B5EF4-FFF2-40B4-BE49-F238E27FC236}">
                <a16:creationId xmlns:a16="http://schemas.microsoft.com/office/drawing/2014/main" id="{FD383A60-B00F-4B03-94E3-97B40F6C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817021"/>
            <a:ext cx="4067789" cy="29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130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Определение видимой стороны грани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OpenGL </a:t>
            </a:r>
            <a:r>
              <a:rPr lang="ru-RU" sz="2800" dirty="0"/>
              <a:t>использует направление обхода вершин грани после проецирования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Можно выбрать направление обхода вершин лицевых граней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Вершины всех граней сетки необходимо перечислять в одном и том же направлении обхода, если смотреть на лицевую сторону граней</a:t>
            </a:r>
          </a:p>
          <a:p>
            <a:pPr lvl="2" eaLnBrk="1" hangingPunct="1">
              <a:lnSpc>
                <a:spcPct val="90000"/>
              </a:lnSpc>
            </a:pPr>
            <a:endParaRPr lang="ru-RU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Обход сторон куба против часовой стрелки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4" y="1916113"/>
            <a:ext cx="521652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Arc 6"/>
          <p:cNvSpPr>
            <a:spLocks/>
          </p:cNvSpPr>
          <p:nvPr/>
        </p:nvSpPr>
        <p:spPr bwMode="auto">
          <a:xfrm flipV="1">
            <a:off x="4583114" y="3357564"/>
            <a:ext cx="2555875" cy="2376487"/>
          </a:xfrm>
          <a:custGeom>
            <a:avLst/>
            <a:gdLst>
              <a:gd name="T0" fmla="*/ 0 w 22900"/>
              <a:gd name="T1" fmla="*/ 117999 h 43200"/>
              <a:gd name="T2" fmla="*/ 4384833 w 22900"/>
              <a:gd name="T3" fmla="*/ 130670045 h 43200"/>
              <a:gd name="T4" fmla="*/ 16193869 w 22900"/>
              <a:gd name="T5" fmla="*/ 65366819 h 43200"/>
              <a:gd name="T6" fmla="*/ 0 60000 65536"/>
              <a:gd name="T7" fmla="*/ 0 60000 65536"/>
              <a:gd name="T8" fmla="*/ 0 60000 65536"/>
              <a:gd name="T9" fmla="*/ 0 w 22900"/>
              <a:gd name="T10" fmla="*/ 0 h 43200"/>
              <a:gd name="T11" fmla="*/ 22900 w 229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900" h="43200" fill="none" extrusionOk="0">
                <a:moveTo>
                  <a:pt x="0" y="39"/>
                </a:moveTo>
                <a:cubicBezTo>
                  <a:pt x="432" y="13"/>
                  <a:pt x="866" y="-1"/>
                  <a:pt x="1300" y="0"/>
                </a:cubicBezTo>
                <a:cubicBezTo>
                  <a:pt x="13229" y="0"/>
                  <a:pt x="22900" y="9670"/>
                  <a:pt x="22900" y="21600"/>
                </a:cubicBezTo>
                <a:cubicBezTo>
                  <a:pt x="22900" y="33529"/>
                  <a:pt x="13229" y="43200"/>
                  <a:pt x="1300" y="43200"/>
                </a:cubicBezTo>
                <a:cubicBezTo>
                  <a:pt x="983" y="43200"/>
                  <a:pt x="667" y="43193"/>
                  <a:pt x="351" y="43179"/>
                </a:cubicBezTo>
              </a:path>
              <a:path w="22900" h="43200" stroke="0" extrusionOk="0">
                <a:moveTo>
                  <a:pt x="0" y="39"/>
                </a:moveTo>
                <a:cubicBezTo>
                  <a:pt x="432" y="13"/>
                  <a:pt x="866" y="-1"/>
                  <a:pt x="1300" y="0"/>
                </a:cubicBezTo>
                <a:cubicBezTo>
                  <a:pt x="13229" y="0"/>
                  <a:pt x="22900" y="9670"/>
                  <a:pt x="22900" y="21600"/>
                </a:cubicBezTo>
                <a:cubicBezTo>
                  <a:pt x="22900" y="33529"/>
                  <a:pt x="13229" y="43200"/>
                  <a:pt x="1300" y="43200"/>
                </a:cubicBezTo>
                <a:cubicBezTo>
                  <a:pt x="983" y="43200"/>
                  <a:pt x="667" y="43193"/>
                  <a:pt x="351" y="43179"/>
                </a:cubicBezTo>
                <a:lnTo>
                  <a:pt x="130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79" name="Arc 7"/>
          <p:cNvSpPr>
            <a:spLocks/>
          </p:cNvSpPr>
          <p:nvPr/>
        </p:nvSpPr>
        <p:spPr bwMode="auto">
          <a:xfrm flipV="1">
            <a:off x="6816725" y="3521076"/>
            <a:ext cx="1079500" cy="2284413"/>
          </a:xfrm>
          <a:custGeom>
            <a:avLst/>
            <a:gdLst>
              <a:gd name="T0" fmla="*/ 25299079 w 21600"/>
              <a:gd name="T1" fmla="*/ 0 h 38354"/>
              <a:gd name="T2" fmla="*/ 24342423 w 21600"/>
              <a:gd name="T3" fmla="*/ 136062487 h 38354"/>
              <a:gd name="T4" fmla="*/ 0 w 21600"/>
              <a:gd name="T5" fmla="*/ 67680070 h 38354"/>
              <a:gd name="T6" fmla="*/ 0 60000 65536"/>
              <a:gd name="T7" fmla="*/ 0 60000 65536"/>
              <a:gd name="T8" fmla="*/ 0 60000 65536"/>
              <a:gd name="T9" fmla="*/ 0 w 21600"/>
              <a:gd name="T10" fmla="*/ 0 h 38354"/>
              <a:gd name="T11" fmla="*/ 21600 w 21600"/>
              <a:gd name="T12" fmla="*/ 38354 h 383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8354" fill="none" extrusionOk="0">
                <a:moveTo>
                  <a:pt x="10128" y="0"/>
                </a:moveTo>
                <a:cubicBezTo>
                  <a:pt x="17187" y="3747"/>
                  <a:pt x="21600" y="11086"/>
                  <a:pt x="21600" y="19078"/>
                </a:cubicBezTo>
                <a:cubicBezTo>
                  <a:pt x="21600" y="27224"/>
                  <a:pt x="17016" y="34678"/>
                  <a:pt x="9746" y="38354"/>
                </a:cubicBezTo>
              </a:path>
              <a:path w="21600" h="38354" stroke="0" extrusionOk="0">
                <a:moveTo>
                  <a:pt x="10128" y="0"/>
                </a:moveTo>
                <a:cubicBezTo>
                  <a:pt x="17187" y="3747"/>
                  <a:pt x="21600" y="11086"/>
                  <a:pt x="21600" y="19078"/>
                </a:cubicBezTo>
                <a:cubicBezTo>
                  <a:pt x="21600" y="27224"/>
                  <a:pt x="17016" y="34678"/>
                  <a:pt x="9746" y="38354"/>
                </a:cubicBezTo>
                <a:lnTo>
                  <a:pt x="0" y="19078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0" name="Arc 8"/>
          <p:cNvSpPr>
            <a:spLocks/>
          </p:cNvSpPr>
          <p:nvPr/>
        </p:nvSpPr>
        <p:spPr bwMode="auto">
          <a:xfrm rot="542369" flipV="1">
            <a:off x="4830763" y="2581276"/>
            <a:ext cx="2705100" cy="574675"/>
          </a:xfrm>
          <a:custGeom>
            <a:avLst/>
            <a:gdLst>
              <a:gd name="T0" fmla="*/ 0 w 28111"/>
              <a:gd name="T1" fmla="*/ 178215 h 43155"/>
              <a:gd name="T2" fmla="*/ 73200812 w 28111"/>
              <a:gd name="T3" fmla="*/ 7652679 h 43155"/>
              <a:gd name="T4" fmla="*/ 60292338 w 28111"/>
              <a:gd name="T5" fmla="*/ 3830328 h 43155"/>
              <a:gd name="T6" fmla="*/ 0 60000 65536"/>
              <a:gd name="T7" fmla="*/ 0 60000 65536"/>
              <a:gd name="T8" fmla="*/ 0 60000 65536"/>
              <a:gd name="T9" fmla="*/ 0 w 28111"/>
              <a:gd name="T10" fmla="*/ 0 h 43155"/>
              <a:gd name="T11" fmla="*/ 28111 w 28111"/>
              <a:gd name="T12" fmla="*/ 43155 h 431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11" h="43155" fill="none" extrusionOk="0">
                <a:moveTo>
                  <a:pt x="-1" y="1004"/>
                </a:moveTo>
                <a:cubicBezTo>
                  <a:pt x="2106" y="338"/>
                  <a:pt x="4302" y="-1"/>
                  <a:pt x="6511" y="0"/>
                </a:cubicBezTo>
                <a:cubicBezTo>
                  <a:pt x="18440" y="0"/>
                  <a:pt x="28111" y="9670"/>
                  <a:pt x="28111" y="21600"/>
                </a:cubicBezTo>
                <a:cubicBezTo>
                  <a:pt x="28111" y="32988"/>
                  <a:pt x="19269" y="42420"/>
                  <a:pt x="7904" y="43154"/>
                </a:cubicBezTo>
              </a:path>
              <a:path w="28111" h="43155" stroke="0" extrusionOk="0">
                <a:moveTo>
                  <a:pt x="-1" y="1004"/>
                </a:moveTo>
                <a:cubicBezTo>
                  <a:pt x="2106" y="338"/>
                  <a:pt x="4302" y="-1"/>
                  <a:pt x="6511" y="0"/>
                </a:cubicBezTo>
                <a:cubicBezTo>
                  <a:pt x="18440" y="0"/>
                  <a:pt x="28111" y="9670"/>
                  <a:pt x="28111" y="21600"/>
                </a:cubicBezTo>
                <a:cubicBezTo>
                  <a:pt x="28111" y="32988"/>
                  <a:pt x="19269" y="42420"/>
                  <a:pt x="7904" y="43154"/>
                </a:cubicBezTo>
                <a:lnTo>
                  <a:pt x="6511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1" name="Arc 9"/>
          <p:cNvSpPr>
            <a:spLocks/>
          </p:cNvSpPr>
          <p:nvPr/>
        </p:nvSpPr>
        <p:spPr bwMode="auto">
          <a:xfrm rot="-456437" flipH="1" flipV="1">
            <a:off x="4370388" y="2922588"/>
            <a:ext cx="1073150" cy="2087562"/>
          </a:xfrm>
          <a:custGeom>
            <a:avLst/>
            <a:gdLst>
              <a:gd name="T0" fmla="*/ 0 w 34735"/>
              <a:gd name="T1" fmla="*/ 10398329 h 43200"/>
              <a:gd name="T2" fmla="*/ 11542100 w 34735"/>
              <a:gd name="T3" fmla="*/ 100819278 h 43200"/>
              <a:gd name="T4" fmla="*/ 12537640 w 34735"/>
              <a:gd name="T5" fmla="*/ 50438826 h 43200"/>
              <a:gd name="T6" fmla="*/ 0 60000 65536"/>
              <a:gd name="T7" fmla="*/ 0 60000 65536"/>
              <a:gd name="T8" fmla="*/ 0 60000 65536"/>
              <a:gd name="T9" fmla="*/ 0 w 34735"/>
              <a:gd name="T10" fmla="*/ 0 h 43200"/>
              <a:gd name="T11" fmla="*/ 34735 w 3473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735" h="43200" fill="none" extrusionOk="0">
                <a:moveTo>
                  <a:pt x="-1" y="4452"/>
                </a:moveTo>
                <a:cubicBezTo>
                  <a:pt x="3769" y="1564"/>
                  <a:pt x="8386" y="-1"/>
                  <a:pt x="13135" y="0"/>
                </a:cubicBezTo>
                <a:cubicBezTo>
                  <a:pt x="25064" y="0"/>
                  <a:pt x="34735" y="9670"/>
                  <a:pt x="34735" y="21600"/>
                </a:cubicBezTo>
                <a:cubicBezTo>
                  <a:pt x="34735" y="33529"/>
                  <a:pt x="25064" y="43200"/>
                  <a:pt x="13135" y="43200"/>
                </a:cubicBezTo>
                <a:cubicBezTo>
                  <a:pt x="12787" y="43200"/>
                  <a:pt x="12439" y="43191"/>
                  <a:pt x="12092" y="43174"/>
                </a:cubicBezTo>
              </a:path>
              <a:path w="34735" h="43200" stroke="0" extrusionOk="0">
                <a:moveTo>
                  <a:pt x="-1" y="4452"/>
                </a:moveTo>
                <a:cubicBezTo>
                  <a:pt x="3769" y="1564"/>
                  <a:pt x="8386" y="-1"/>
                  <a:pt x="13135" y="0"/>
                </a:cubicBezTo>
                <a:cubicBezTo>
                  <a:pt x="25064" y="0"/>
                  <a:pt x="34735" y="9670"/>
                  <a:pt x="34735" y="21600"/>
                </a:cubicBezTo>
                <a:cubicBezTo>
                  <a:pt x="34735" y="33529"/>
                  <a:pt x="25064" y="43200"/>
                  <a:pt x="13135" y="43200"/>
                </a:cubicBezTo>
                <a:cubicBezTo>
                  <a:pt x="12787" y="43200"/>
                  <a:pt x="12439" y="43191"/>
                  <a:pt x="12092" y="43174"/>
                </a:cubicBezTo>
                <a:lnTo>
                  <a:pt x="13135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2" name="Arc 10"/>
          <p:cNvSpPr>
            <a:spLocks/>
          </p:cNvSpPr>
          <p:nvPr/>
        </p:nvSpPr>
        <p:spPr bwMode="auto">
          <a:xfrm flipH="1" flipV="1">
            <a:off x="5735638" y="2781300"/>
            <a:ext cx="2305050" cy="2012950"/>
          </a:xfrm>
          <a:custGeom>
            <a:avLst/>
            <a:gdLst>
              <a:gd name="T0" fmla="*/ 0 w 26105"/>
              <a:gd name="T1" fmla="*/ 1031311 h 43200"/>
              <a:gd name="T2" fmla="*/ 11016823 w 26105"/>
              <a:gd name="T3" fmla="*/ 93313549 h 43200"/>
              <a:gd name="T4" fmla="*/ 35124353 w 26105"/>
              <a:gd name="T5" fmla="*/ 46897769 h 43200"/>
              <a:gd name="T6" fmla="*/ 0 60000 65536"/>
              <a:gd name="T7" fmla="*/ 0 60000 65536"/>
              <a:gd name="T8" fmla="*/ 0 60000 65536"/>
              <a:gd name="T9" fmla="*/ 0 w 26105"/>
              <a:gd name="T10" fmla="*/ 0 h 43200"/>
              <a:gd name="T11" fmla="*/ 26105 w 2610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105" h="43200" fill="none" extrusionOk="0">
                <a:moveTo>
                  <a:pt x="0" y="475"/>
                </a:moveTo>
                <a:cubicBezTo>
                  <a:pt x="1480" y="159"/>
                  <a:pt x="2990" y="-1"/>
                  <a:pt x="4505" y="0"/>
                </a:cubicBezTo>
                <a:cubicBezTo>
                  <a:pt x="16434" y="0"/>
                  <a:pt x="26105" y="9670"/>
                  <a:pt x="26105" y="21600"/>
                </a:cubicBezTo>
                <a:cubicBezTo>
                  <a:pt x="26105" y="33529"/>
                  <a:pt x="16434" y="43200"/>
                  <a:pt x="4505" y="43200"/>
                </a:cubicBezTo>
                <a:cubicBezTo>
                  <a:pt x="3470" y="43200"/>
                  <a:pt x="2437" y="43125"/>
                  <a:pt x="1413" y="42977"/>
                </a:cubicBezTo>
              </a:path>
              <a:path w="26105" h="43200" stroke="0" extrusionOk="0">
                <a:moveTo>
                  <a:pt x="0" y="475"/>
                </a:moveTo>
                <a:cubicBezTo>
                  <a:pt x="1480" y="159"/>
                  <a:pt x="2990" y="-1"/>
                  <a:pt x="4505" y="0"/>
                </a:cubicBezTo>
                <a:cubicBezTo>
                  <a:pt x="16434" y="0"/>
                  <a:pt x="26105" y="9670"/>
                  <a:pt x="26105" y="21600"/>
                </a:cubicBezTo>
                <a:cubicBezTo>
                  <a:pt x="26105" y="33529"/>
                  <a:pt x="16434" y="43200"/>
                  <a:pt x="4505" y="43200"/>
                </a:cubicBezTo>
                <a:cubicBezTo>
                  <a:pt x="3470" y="43200"/>
                  <a:pt x="2437" y="43125"/>
                  <a:pt x="1413" y="42977"/>
                </a:cubicBezTo>
                <a:lnTo>
                  <a:pt x="4505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3" name="Arc 11"/>
          <p:cNvSpPr>
            <a:spLocks/>
          </p:cNvSpPr>
          <p:nvPr/>
        </p:nvSpPr>
        <p:spPr bwMode="auto">
          <a:xfrm rot="886992" flipH="1" flipV="1">
            <a:off x="5230813" y="4876801"/>
            <a:ext cx="2087562" cy="1076325"/>
          </a:xfrm>
          <a:custGeom>
            <a:avLst/>
            <a:gdLst>
              <a:gd name="T0" fmla="*/ 1772635 w 24692"/>
              <a:gd name="T1" fmla="*/ 116702 h 43200"/>
              <a:gd name="T2" fmla="*/ 0 w 24692"/>
              <a:gd name="T3" fmla="*/ 26678761 h 43200"/>
              <a:gd name="T4" fmla="*/ 22100662 w 24692"/>
              <a:gd name="T5" fmla="*/ 13408295 h 43200"/>
              <a:gd name="T6" fmla="*/ 0 60000 65536"/>
              <a:gd name="T7" fmla="*/ 0 60000 65536"/>
              <a:gd name="T8" fmla="*/ 0 60000 65536"/>
              <a:gd name="T9" fmla="*/ 0 w 24692"/>
              <a:gd name="T10" fmla="*/ 0 h 43200"/>
              <a:gd name="T11" fmla="*/ 24692 w 24692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692" h="43200" fill="none" extrusionOk="0">
                <a:moveTo>
                  <a:pt x="248" y="188"/>
                </a:moveTo>
                <a:cubicBezTo>
                  <a:pt x="1190" y="62"/>
                  <a:pt x="2140" y="-1"/>
                  <a:pt x="3092" y="0"/>
                </a:cubicBezTo>
                <a:cubicBezTo>
                  <a:pt x="15021" y="0"/>
                  <a:pt x="24692" y="9670"/>
                  <a:pt x="24692" y="21600"/>
                </a:cubicBezTo>
                <a:cubicBezTo>
                  <a:pt x="24692" y="33529"/>
                  <a:pt x="15021" y="43200"/>
                  <a:pt x="3092" y="43200"/>
                </a:cubicBezTo>
                <a:cubicBezTo>
                  <a:pt x="2057" y="43200"/>
                  <a:pt x="1024" y="43125"/>
                  <a:pt x="0" y="42977"/>
                </a:cubicBezTo>
              </a:path>
              <a:path w="24692" h="43200" stroke="0" extrusionOk="0">
                <a:moveTo>
                  <a:pt x="248" y="188"/>
                </a:moveTo>
                <a:cubicBezTo>
                  <a:pt x="1190" y="62"/>
                  <a:pt x="2140" y="-1"/>
                  <a:pt x="3092" y="0"/>
                </a:cubicBezTo>
                <a:cubicBezTo>
                  <a:pt x="15021" y="0"/>
                  <a:pt x="24692" y="9670"/>
                  <a:pt x="24692" y="21600"/>
                </a:cubicBezTo>
                <a:cubicBezTo>
                  <a:pt x="24692" y="33529"/>
                  <a:pt x="15021" y="43200"/>
                  <a:pt x="3092" y="43200"/>
                </a:cubicBezTo>
                <a:cubicBezTo>
                  <a:pt x="2057" y="43200"/>
                  <a:pt x="1024" y="43125"/>
                  <a:pt x="0" y="42977"/>
                </a:cubicBezTo>
                <a:lnTo>
                  <a:pt x="3092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  <p:bldP spid="28678" grpId="1" animBg="1"/>
      <p:bldP spid="28679" grpId="0" animBg="1"/>
      <p:bldP spid="28679" grpId="1" animBg="1"/>
      <p:bldP spid="28680" grpId="0" animBg="1"/>
      <p:bldP spid="28680" grpId="1" animBg="1"/>
      <p:bldP spid="28681" grpId="0" animBg="1"/>
      <p:bldP spid="28681" grpId="1" animBg="1"/>
      <p:bldP spid="28682" grpId="0" animBg="1"/>
      <p:bldP spid="28682" grpId="1" animBg="1"/>
      <p:bldP spid="28683" grpId="0" animBg="1"/>
      <p:bldP spid="2868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Полигональные сетки </a:t>
            </a:r>
            <a:r>
              <a:rPr lang="en-US"/>
              <a:t>(Polygonal meshes)</a:t>
            </a:r>
            <a:endParaRPr lang="ru-RU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Полигональные сетки</a:t>
            </a:r>
            <a:r>
              <a:rPr lang="ru-RU"/>
              <a:t> – набор полигонов (граней), которые в совокупности формируют оболочку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Это стандартный способ визуального представления широкого класса объемных фигур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Многие системы визуализации основаны на изображении объектов посредством рисования последовательности полигонов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 b="1">
                <a:solidFill>
                  <a:schemeClr val="hlink"/>
                </a:solidFill>
              </a:rPr>
              <a:t>glFrontFace</a:t>
            </a:r>
            <a:endParaRPr lang="ru-RU" b="1">
              <a:solidFill>
                <a:schemeClr val="hlink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Задает направление обхода вершин грани, соответствующее ее лицевой стороне (</a:t>
            </a:r>
            <a:r>
              <a:rPr lang="en-US" dirty="0"/>
              <a:t>Front</a:t>
            </a:r>
            <a:r>
              <a:rPr lang="ru-RU" dirty="0"/>
              <a:t> </a:t>
            </a:r>
            <a:r>
              <a:rPr lang="en-US" dirty="0"/>
              <a:t>face):</a:t>
            </a:r>
          </a:p>
          <a:p>
            <a:pPr lvl="1" eaLnBrk="1" hangingPunct="1"/>
            <a:r>
              <a:rPr lang="en-US" dirty="0"/>
              <a:t>void </a:t>
            </a:r>
            <a:r>
              <a:rPr lang="en-US" dirty="0" err="1"/>
              <a:t>glFrontFace</a:t>
            </a:r>
            <a:r>
              <a:rPr lang="en-US" dirty="0"/>
              <a:t>(</a:t>
            </a:r>
            <a:r>
              <a:rPr lang="en-US" dirty="0" err="1"/>
              <a:t>GLenum</a:t>
            </a:r>
            <a:r>
              <a:rPr lang="en-US" dirty="0"/>
              <a:t> mode)</a:t>
            </a:r>
            <a:br>
              <a:rPr lang="en-US" dirty="0"/>
            </a:br>
            <a:r>
              <a:rPr lang="ru-RU" dirty="0"/>
              <a:t>где </a:t>
            </a:r>
            <a:r>
              <a:rPr lang="en-US" dirty="0"/>
              <a:t>mode:</a:t>
            </a:r>
          </a:p>
          <a:p>
            <a:pPr lvl="2" eaLnBrk="1" hangingPunct="1"/>
            <a:r>
              <a:rPr lang="en-US" dirty="0"/>
              <a:t>GL_CW – </a:t>
            </a:r>
            <a:r>
              <a:rPr lang="ru-RU" dirty="0"/>
              <a:t>по часовой стрелке (</a:t>
            </a:r>
            <a:r>
              <a:rPr lang="en-US" dirty="0"/>
              <a:t>Clockwise) </a:t>
            </a:r>
            <a:endParaRPr lang="ru-RU" dirty="0"/>
          </a:p>
          <a:p>
            <a:pPr lvl="2" eaLnBrk="1" hangingPunct="1"/>
            <a:r>
              <a:rPr lang="en-US" dirty="0"/>
              <a:t>GL_CCW – </a:t>
            </a:r>
            <a:r>
              <a:rPr lang="ru-RU" dirty="0"/>
              <a:t>против часовой стрелки</a:t>
            </a:r>
            <a:r>
              <a:rPr lang="en-US" dirty="0"/>
              <a:t> (Counterclockwise)</a:t>
            </a:r>
            <a:r>
              <a:rPr lang="ru-RU" dirty="0"/>
              <a:t>, это значение по умолчанию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Режим отбраковки граней </a:t>
            </a:r>
            <a:r>
              <a:rPr lang="en-US"/>
              <a:t>(Face culling)</a:t>
            </a:r>
            <a:endParaRPr lang="ru-RU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ru-RU" dirty="0"/>
              <a:t>После того, как направление обхода вершин грани установлено, </a:t>
            </a:r>
            <a:r>
              <a:rPr lang="en-US" dirty="0"/>
              <a:t>OpenGL </a:t>
            </a:r>
            <a:r>
              <a:rPr lang="ru-RU" dirty="0"/>
              <a:t>может произвести ее отбраковку</a:t>
            </a:r>
          </a:p>
          <a:p>
            <a:pPr eaLnBrk="1" hangingPunct="1"/>
            <a:r>
              <a:rPr lang="ru-RU" dirty="0"/>
              <a:t>Нужно включить режим отбраковки граней и указать какие из граней должны быть отбракованы</a:t>
            </a:r>
          </a:p>
          <a:p>
            <a:pPr lvl="1"/>
            <a:r>
              <a:rPr lang="en-US" dirty="0" err="1"/>
              <a:t>glEnable</a:t>
            </a:r>
            <a:r>
              <a:rPr lang="en-US" dirty="0"/>
              <a:t>/</a:t>
            </a:r>
            <a:r>
              <a:rPr lang="en-US" dirty="0" err="1"/>
              <a:t>glDisable</a:t>
            </a:r>
            <a:r>
              <a:rPr lang="en-US" dirty="0"/>
              <a:t>(GL_CULL_FACE)</a:t>
            </a:r>
          </a:p>
          <a:p>
            <a:r>
              <a:rPr lang="en-US" dirty="0"/>
              <a:t>void </a:t>
            </a:r>
            <a:r>
              <a:rPr lang="en-US" dirty="0" err="1"/>
              <a:t>glCullFace</a:t>
            </a:r>
            <a:r>
              <a:rPr lang="en-US" dirty="0"/>
              <a:t>(</a:t>
            </a:r>
            <a:r>
              <a:rPr lang="en-US" dirty="0" err="1"/>
              <a:t>GLenum</a:t>
            </a:r>
            <a:r>
              <a:rPr lang="en-US" dirty="0"/>
              <a:t> mode)</a:t>
            </a:r>
          </a:p>
          <a:p>
            <a:pPr lvl="1"/>
            <a:r>
              <a:rPr lang="en-US" dirty="0"/>
              <a:t>GL_FRONT</a:t>
            </a:r>
            <a:r>
              <a:rPr lang="ru-RU" dirty="0"/>
              <a:t> – отбраковывать лицевые грани</a:t>
            </a:r>
            <a:endParaRPr lang="en-US" dirty="0"/>
          </a:p>
          <a:p>
            <a:pPr lvl="1"/>
            <a:r>
              <a:rPr lang="en-US" dirty="0"/>
              <a:t>GL_BACK</a:t>
            </a:r>
            <a:r>
              <a:rPr lang="ru-RU" dirty="0"/>
              <a:t> – отбраковывать </a:t>
            </a:r>
            <a:r>
              <a:rPr lang="ru-RU" dirty="0" err="1"/>
              <a:t>нелицевые</a:t>
            </a:r>
            <a:r>
              <a:rPr lang="ru-RU" dirty="0"/>
              <a:t> грани</a:t>
            </a:r>
            <a:endParaRPr lang="en-US" dirty="0"/>
          </a:p>
          <a:p>
            <a:pPr lvl="1"/>
            <a:r>
              <a:rPr lang="en-US" dirty="0"/>
              <a:t>GL_FRONT_AND_BACK</a:t>
            </a:r>
            <a:r>
              <a:rPr lang="ru-RU" dirty="0"/>
              <a:t> – отбраковывать всё</a:t>
            </a:r>
            <a:endParaRPr lang="en-US" dirty="0"/>
          </a:p>
          <a:p>
            <a:pPr lvl="2"/>
            <a:r>
              <a:rPr lang="ru-RU" dirty="0"/>
              <a:t>В этом режиме отбраковываются грани, но остальные примитивы (линии и точки) рисуются</a:t>
            </a:r>
          </a:p>
          <a:p>
            <a:pPr eaLnBrk="1" hangingPunct="1"/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Нахождение нормальных векторов (нормалей)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Координаты нормалей для каждой вершины можно задавать:</a:t>
            </a:r>
          </a:p>
          <a:p>
            <a:pPr lvl="1" eaLnBrk="1" hangingPunct="1"/>
            <a:r>
              <a:rPr lang="ru-RU" dirty="0"/>
              <a:t>Вручную (в процессе моделирования)</a:t>
            </a:r>
          </a:p>
          <a:p>
            <a:pPr lvl="1" eaLnBrk="1" hangingPunct="1"/>
            <a:r>
              <a:rPr lang="ru-RU" dirty="0"/>
              <a:t>Вычислять аналитически (перпендикуляр к криволинейной поверхности, описываемой функционально)</a:t>
            </a:r>
          </a:p>
          <a:p>
            <a:pPr lvl="1" eaLnBrk="1" hangingPunct="1"/>
            <a:r>
              <a:rPr lang="ru-RU" dirty="0"/>
              <a:t>Вычислять на основе вершин и граней полигональной сетки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Задание нормалей вручную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Позволяет задать нормали к поверхности способом, лучшим с точки зрения дизайнера</a:t>
            </a:r>
          </a:p>
          <a:p>
            <a:pPr eaLnBrk="1" hangingPunct="1"/>
            <a:r>
              <a:rPr lang="ru-RU" dirty="0"/>
              <a:t>Недостаток – очень утомителен и часто может быть заменен на автоматические методы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Редактирование нормалей в программе </a:t>
            </a:r>
            <a:r>
              <a:rPr lang="en-US"/>
              <a:t>3D Studio Max</a:t>
            </a:r>
            <a:endParaRPr lang="ru-RU"/>
          </a:p>
        </p:txBody>
      </p:sp>
      <p:pic>
        <p:nvPicPr>
          <p:cNvPr id="31747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375694" y="1825625"/>
            <a:ext cx="5440611" cy="4351338"/>
          </a:xfr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Аналитический метод нахождения нормалей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Для функционально заданных поверхностей вектор нормали по направлению совпадает с вектором антиградиента в точке поверхности</a:t>
            </a:r>
          </a:p>
          <a:p>
            <a:pPr eaLnBrk="1" hangingPunct="1"/>
            <a:r>
              <a:rPr lang="ru-RU" dirty="0"/>
              <a:t>Нахождение градиента:</a:t>
            </a:r>
          </a:p>
          <a:p>
            <a:pPr lvl="1" eaLnBrk="1" hangingPunct="1"/>
            <a:r>
              <a:rPr lang="ru-RU" dirty="0"/>
              <a:t>Нахождение вектора частных производных</a:t>
            </a:r>
          </a:p>
          <a:p>
            <a:pPr lvl="1" eaLnBrk="1" hangingPunct="1"/>
            <a:r>
              <a:rPr lang="ru-RU" dirty="0"/>
              <a:t>Численное дифференцирование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1" name="Object 1"/>
              <p:cNvSpPr txBox="1"/>
              <p:nvPr/>
            </p:nvSpPr>
            <p:spPr bwMode="auto">
              <a:xfrm>
                <a:off x="2208213" y="4797425"/>
                <a:ext cx="8535987" cy="187166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r>
                  <a:rPr lang="ru-RU" sz="2400" dirty="0">
                    <a:solidFill>
                      <a:srgbClr val="000000"/>
                    </a:solidFill>
                  </a:rPr>
                  <a:t>Например, для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𝑑𝐹</m:t>
                                    </m:r>
                                  </m:num>
                                  <m:den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𝑑𝐹</m:t>
                                    </m:r>
                                  </m:num>
                                  <m:den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𝑑𝐹</m:t>
                                    </m:r>
                                  </m:num>
                                  <m:den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ru-RU" sz="2400" dirty="0">
                    <a:solidFill>
                      <a:srgbClr val="000000"/>
                    </a:solidFill>
                  </a:rPr>
                </a:br>
                <a:endParaRPr lang="ru-RU" sz="2400" dirty="0"/>
              </a:p>
            </p:txBody>
          </p:sp>
        </mc:Choice>
        <mc:Fallback>
          <p:sp>
            <p:nvSpPr>
              <p:cNvPr id="5121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8213" y="4797425"/>
                <a:ext cx="8535987" cy="1871663"/>
              </a:xfrm>
              <a:prstGeom prst="rect">
                <a:avLst/>
              </a:prstGeom>
              <a:blipFill>
                <a:blip r:embed="rId3"/>
                <a:stretch>
                  <a:fillRect l="-10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1935164"/>
            <a:ext cx="8229600" cy="1565845"/>
          </a:xfrm>
        </p:spPr>
        <p:txBody>
          <a:bodyPr>
            <a:normAutofit fontScale="92500"/>
          </a:bodyPr>
          <a:lstStyle/>
          <a:p>
            <a:r>
              <a:rPr lang="ru-RU" dirty="0"/>
              <a:t>Найти вектор градиента в точке </a:t>
            </a:r>
            <a:r>
              <a:rPr lang="en-US" dirty="0"/>
              <a:t>(1,1) </a:t>
            </a:r>
            <a:r>
              <a:rPr lang="ru-RU" dirty="0"/>
              <a:t>к поверхности:</a:t>
            </a:r>
          </a:p>
          <a:p>
            <a:pPr lvl="1"/>
            <a:r>
              <a:rPr lang="en-US" dirty="0"/>
              <a:t>Z = x</a:t>
            </a:r>
            <a:r>
              <a:rPr lang="ru-RU" baseline="30000" dirty="0"/>
              <a:t>2</a:t>
            </a:r>
            <a:r>
              <a:rPr lang="ru-RU" dirty="0"/>
              <a:t> + </a:t>
            </a:r>
            <a:r>
              <a:rPr lang="en-US" dirty="0"/>
              <a:t>y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ru-RU" dirty="0"/>
              <a:t>Решение:</a:t>
            </a: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351585" y="5661249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Чтобы получить вектор нормали, надо поменять знак и нормализовать вектор градиента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34450-A72E-4D2E-8D42-9C9E65412769}"/>
                  </a:ext>
                </a:extLst>
              </p:cNvPr>
              <p:cNvSpPr txBox="1"/>
              <p:nvPr/>
            </p:nvSpPr>
            <p:spPr>
              <a:xfrm>
                <a:off x="2783633" y="3626131"/>
                <a:ext cx="2416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34450-A72E-4D2E-8D42-9C9E65412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3" y="3626131"/>
                <a:ext cx="2416239" cy="276999"/>
              </a:xfrm>
              <a:prstGeom prst="rect">
                <a:avLst/>
              </a:prstGeom>
              <a:blipFill>
                <a:blip r:embed="rId2"/>
                <a:stretch>
                  <a:fillRect l="-1515" t="-4444" r="-758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5B5E56-10AC-48D7-9B8C-A992DD220C91}"/>
                  </a:ext>
                </a:extLst>
              </p:cNvPr>
              <p:cNvSpPr txBox="1"/>
              <p:nvPr/>
            </p:nvSpPr>
            <p:spPr>
              <a:xfrm>
                <a:off x="2135561" y="4435940"/>
                <a:ext cx="475483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5B5E56-10AC-48D7-9B8C-A992DD220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435940"/>
                <a:ext cx="4754837" cy="553998"/>
              </a:xfrm>
              <a:prstGeom prst="rect">
                <a:avLst/>
              </a:prstGeom>
              <a:blipFill>
                <a:blip r:embed="rId3"/>
                <a:stretch>
                  <a:fillRect t="-2198" b="-43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3D plot">
            <a:extLst>
              <a:ext uri="{FF2B5EF4-FFF2-40B4-BE49-F238E27FC236}">
                <a16:creationId xmlns:a16="http://schemas.microsoft.com/office/drawing/2014/main" id="{3DA59A7E-3E17-41C9-A8C7-1E6BAD75F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08" y="2569430"/>
            <a:ext cx="2222693" cy="279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Вычисление нормалей для плоских граней полигональной сетки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dirty="0"/>
              <a:t>Нормаль плоской грани – перпендикуляр к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Используется векторное произведение векторов, вершин граней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dirty="0"/>
              <a:t>Проблемы: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Большие погрешности вычисления в случае выбора почти параллельных векторов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Проблемы с гранями, имеющими больше 3 вершин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Метод Ньюэла для нахождения нормали к плоской грани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ru-RU"/>
              <a:t>Разработан Мартином Ньюэллом</a:t>
            </a:r>
          </a:p>
          <a:p>
            <a:r>
              <a:rPr lang="ru-RU"/>
              <a:t>Решает указанные проблемы простого способа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420" name="Object 4"/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1576917" y="3356992"/>
                <a:ext cx="10363200" cy="3286694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mtClean="0"/>
                          </m:ctrlPr>
                        </m:sSubPr>
                        <m:e>
                          <m:r>
                            <a:rPr lang="ru-RU"/>
                            <m:t>𝑛</m:t>
                          </m:r>
                        </m:e>
                        <m:sub>
                          <m:r>
                            <a:rPr lang="ru-RU"/>
                            <m:t>𝑥</m:t>
                          </m:r>
                        </m:sub>
                      </m:sSub>
                      <m:r>
                        <a:rPr lang="ru-RU"/>
                        <m:t>=</m:t>
                      </m:r>
                      <m:nary>
                        <m:naryPr>
                          <m:chr m:val="∑"/>
                          <m:ctrlPr>
                            <a:rPr lang="ru-RU"/>
                          </m:ctrlPr>
                        </m:naryPr>
                        <m:sub>
                          <m:r>
                            <a:rPr lang="ru-RU"/>
                            <m:t>𝑖</m:t>
                          </m:r>
                          <m:r>
                            <a:rPr lang="ru-RU"/>
                            <m:t>=0</m:t>
                          </m:r>
                        </m:sub>
                        <m:sup>
                          <m:r>
                            <a:rPr lang="ru-RU"/>
                            <m:t>𝑁</m:t>
                          </m:r>
                          <m:r>
                            <a:rPr lang="ru-RU"/>
                            <m:t>−1</m:t>
                          </m:r>
                        </m:sup>
                        <m:e>
                          <m:r>
                            <a:rPr lang="ru-RU"/>
                            <m:t>(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𝑦</m:t>
                              </m:r>
                            </m:e>
                            <m:sub>
                              <m:r>
                                <a:rPr lang="ru-RU"/>
                                <m:t>𝑖</m:t>
                              </m:r>
                            </m:sub>
                          </m:sSub>
                          <m:r>
                            <a:rPr lang="ru-RU"/>
                            <m:t>−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𝑦</m:t>
                              </m:r>
                            </m:e>
                            <m:sub>
                              <m:r>
                                <a:rPr lang="ru-RU"/>
                                <m:t>𝑛𝑒𝑥𝑡</m:t>
                              </m:r>
                              <m:r>
                                <a:rPr lang="ru-RU"/>
                                <m:t>(</m:t>
                              </m:r>
                              <m:r>
                                <a:rPr lang="ru-RU"/>
                                <m:t>𝑖</m:t>
                              </m:r>
                              <m:r>
                                <a:rPr lang="ru-RU"/>
                                <m:t>)</m:t>
                              </m:r>
                            </m:sub>
                          </m:sSub>
                          <m:r>
                            <a:rPr lang="ru-RU"/>
                            <m:t>)(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𝑧</m:t>
                              </m:r>
                            </m:e>
                            <m:sub>
                              <m:r>
                                <a:rPr lang="ru-RU"/>
                                <m:t>𝑖</m:t>
                              </m:r>
                            </m:sub>
                          </m:sSub>
                          <m:r>
                            <a:rPr lang="ru-RU"/>
                            <m:t>−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𝑧</m:t>
                              </m:r>
                            </m:e>
                            <m:sub>
                              <m:r>
                                <a:rPr lang="ru-RU"/>
                                <m:t>𝑛𝑒𝑥𝑡</m:t>
                              </m:r>
                              <m:r>
                                <a:rPr lang="ru-RU"/>
                                <m:t>(</m:t>
                              </m:r>
                              <m:r>
                                <a:rPr lang="ru-RU"/>
                                <m:t>𝑖</m:t>
                              </m:r>
                              <m:r>
                                <a:rPr lang="ru-RU"/>
                                <m:t>)</m:t>
                              </m:r>
                            </m:sub>
                          </m:sSub>
                          <m:r>
                            <a:rPr lang="ru-RU"/>
                            <m:t>)</m:t>
                          </m:r>
                        </m:e>
                      </m:nary>
                      <m:r>
                        <a:rPr lang="ru-RU"/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/>
                          </m:ctrlPr>
                        </m:sSubPr>
                        <m:e>
                          <m:r>
                            <a:rPr lang="ru-RU"/>
                            <m:t>𝑛</m:t>
                          </m:r>
                        </m:e>
                        <m:sub>
                          <m:r>
                            <a:rPr lang="ru-RU"/>
                            <m:t>𝑦</m:t>
                          </m:r>
                        </m:sub>
                      </m:sSub>
                      <m:r>
                        <a:rPr lang="ru-RU"/>
                        <m:t>=</m:t>
                      </m:r>
                      <m:nary>
                        <m:naryPr>
                          <m:chr m:val="∑"/>
                          <m:ctrlPr>
                            <a:rPr lang="ru-RU"/>
                          </m:ctrlPr>
                        </m:naryPr>
                        <m:sub>
                          <m:r>
                            <a:rPr lang="ru-RU"/>
                            <m:t>𝑖</m:t>
                          </m:r>
                          <m:r>
                            <a:rPr lang="ru-RU"/>
                            <m:t>=0</m:t>
                          </m:r>
                        </m:sub>
                        <m:sup>
                          <m:r>
                            <a:rPr lang="ru-RU"/>
                            <m:t>𝑁</m:t>
                          </m:r>
                          <m:r>
                            <a:rPr lang="ru-RU"/>
                            <m:t>−1</m:t>
                          </m:r>
                        </m:sup>
                        <m:e>
                          <m:r>
                            <a:rPr lang="ru-RU"/>
                            <m:t>(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𝑧</m:t>
                              </m:r>
                            </m:e>
                            <m:sub>
                              <m:r>
                                <a:rPr lang="ru-RU"/>
                                <m:t>𝑖</m:t>
                              </m:r>
                            </m:sub>
                          </m:sSub>
                          <m:r>
                            <a:rPr lang="ru-RU"/>
                            <m:t>−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𝑧</m:t>
                              </m:r>
                            </m:e>
                            <m:sub>
                              <m:r>
                                <a:rPr lang="ru-RU"/>
                                <m:t>𝑛𝑒𝑥𝑡</m:t>
                              </m:r>
                              <m:r>
                                <a:rPr lang="ru-RU"/>
                                <m:t>(</m:t>
                              </m:r>
                              <m:r>
                                <a:rPr lang="ru-RU"/>
                                <m:t>𝑖</m:t>
                              </m:r>
                              <m:r>
                                <a:rPr lang="ru-RU"/>
                                <m:t>)</m:t>
                              </m:r>
                            </m:sub>
                          </m:sSub>
                          <m:r>
                            <a:rPr lang="ru-RU"/>
                            <m:t>)(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𝑥</m:t>
                              </m:r>
                            </m:e>
                            <m:sub>
                              <m:r>
                                <a:rPr lang="ru-RU"/>
                                <m:t>𝑖</m:t>
                              </m:r>
                            </m:sub>
                          </m:sSub>
                          <m:r>
                            <a:rPr lang="ru-RU"/>
                            <m:t>−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𝑥</m:t>
                              </m:r>
                            </m:e>
                            <m:sub>
                              <m:r>
                                <a:rPr lang="ru-RU"/>
                                <m:t>𝑛𝑒𝑥𝑡</m:t>
                              </m:r>
                              <m:r>
                                <a:rPr lang="ru-RU"/>
                                <m:t>(</m:t>
                              </m:r>
                              <m:r>
                                <a:rPr lang="ru-RU"/>
                                <m:t>𝑖</m:t>
                              </m:r>
                              <m:r>
                                <a:rPr lang="ru-RU"/>
                                <m:t>)</m:t>
                              </m:r>
                            </m:sub>
                          </m:sSub>
                          <m:r>
                            <a:rPr lang="ru-RU"/>
                            <m:t>)</m:t>
                          </m:r>
                        </m:e>
                      </m:nary>
                      <m:r>
                        <a:rPr lang="ru-RU"/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/>
                          </m:ctrlPr>
                        </m:sSubPr>
                        <m:e>
                          <m:r>
                            <a:rPr lang="ru-RU"/>
                            <m:t>𝑛</m:t>
                          </m:r>
                        </m:e>
                        <m:sub>
                          <m:r>
                            <a:rPr lang="ru-RU"/>
                            <m:t>𝑧</m:t>
                          </m:r>
                        </m:sub>
                      </m:sSub>
                      <m:r>
                        <a:rPr lang="ru-RU"/>
                        <m:t>=</m:t>
                      </m:r>
                      <m:nary>
                        <m:naryPr>
                          <m:chr m:val="∑"/>
                          <m:ctrlPr>
                            <a:rPr lang="ru-RU"/>
                          </m:ctrlPr>
                        </m:naryPr>
                        <m:sub>
                          <m:r>
                            <a:rPr lang="ru-RU"/>
                            <m:t>𝑖</m:t>
                          </m:r>
                          <m:r>
                            <a:rPr lang="ru-RU"/>
                            <m:t>=0</m:t>
                          </m:r>
                        </m:sub>
                        <m:sup>
                          <m:r>
                            <a:rPr lang="ru-RU"/>
                            <m:t>𝑁</m:t>
                          </m:r>
                          <m:r>
                            <a:rPr lang="ru-RU"/>
                            <m:t>−1</m:t>
                          </m:r>
                        </m:sup>
                        <m:e>
                          <m:r>
                            <a:rPr lang="ru-RU"/>
                            <m:t>(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𝑥</m:t>
                              </m:r>
                            </m:e>
                            <m:sub>
                              <m:r>
                                <a:rPr lang="ru-RU"/>
                                <m:t>𝑖</m:t>
                              </m:r>
                            </m:sub>
                          </m:sSub>
                          <m:r>
                            <a:rPr lang="ru-RU"/>
                            <m:t>−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𝑥</m:t>
                              </m:r>
                            </m:e>
                            <m:sub>
                              <m:r>
                                <a:rPr lang="ru-RU"/>
                                <m:t>𝑛𝑒𝑥𝑡</m:t>
                              </m:r>
                              <m:r>
                                <a:rPr lang="ru-RU"/>
                                <m:t>(</m:t>
                              </m:r>
                              <m:r>
                                <a:rPr lang="ru-RU"/>
                                <m:t>𝑖</m:t>
                              </m:r>
                              <m:r>
                                <a:rPr lang="ru-RU"/>
                                <m:t>)</m:t>
                              </m:r>
                            </m:sub>
                          </m:sSub>
                          <m:r>
                            <a:rPr lang="ru-RU"/>
                            <m:t>)(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𝑦</m:t>
                              </m:r>
                            </m:e>
                            <m:sub>
                              <m:r>
                                <a:rPr lang="ru-RU"/>
                                <m:t>𝑖</m:t>
                              </m:r>
                            </m:sub>
                          </m:sSub>
                          <m:r>
                            <a:rPr lang="ru-RU"/>
                            <m:t>−</m:t>
                          </m:r>
                          <m:sSub>
                            <m:sSubPr>
                              <m:ctrlPr>
                                <a:rPr lang="ru-RU"/>
                              </m:ctrlPr>
                            </m:sSubPr>
                            <m:e>
                              <m:r>
                                <a:rPr lang="ru-RU"/>
                                <m:t>𝑦</m:t>
                              </m:r>
                            </m:e>
                            <m:sub>
                              <m:r>
                                <a:rPr lang="ru-RU"/>
                                <m:t>𝑛𝑒𝑥𝑡</m:t>
                              </m:r>
                              <m:r>
                                <a:rPr lang="ru-RU"/>
                                <m:t>(</m:t>
                              </m:r>
                              <m:r>
                                <a:rPr lang="ru-RU"/>
                                <m:t>𝑖</m:t>
                              </m:r>
                              <m:r>
                                <a:rPr lang="ru-RU"/>
                                <m:t>)</m:t>
                              </m:r>
                            </m:sub>
                          </m:sSub>
                          <m:r>
                            <a:rPr lang="ru-RU"/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ru-RU"/>
                        <m:t>𝑛𝑒𝑥𝑡</m:t>
                      </m:r>
                      <m:r>
                        <a:rPr lang="ru-RU"/>
                        <m:t>(</m:t>
                      </m:r>
                      <m:r>
                        <a:rPr lang="ru-RU"/>
                        <m:t>𝑗</m:t>
                      </m:r>
                      <m:r>
                        <a:rPr lang="ru-RU"/>
                        <m:t>)=(</m:t>
                      </m:r>
                      <m:r>
                        <a:rPr lang="ru-RU"/>
                        <m:t>𝑗</m:t>
                      </m:r>
                      <m:r>
                        <a:rPr lang="ru-RU"/>
                        <m:t>+1)</m:t>
                      </m:r>
                      <m:func>
                        <m:funcPr>
                          <m:ctrlPr>
                            <a:rPr lang="ru-RU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/>
                            <m:t>mod</m:t>
                          </m:r>
                        </m:fName>
                        <m:e>
                          <m:r>
                            <a:rPr lang="ru-RU"/>
                            <m:t>𝑁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0420" name="Object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76917" y="3356992"/>
                <a:ext cx="10363200" cy="3286694"/>
              </a:xfrm>
              <a:blipFill>
                <a:blip r:embed="rId3"/>
                <a:stretch>
                  <a:fillRect b="-11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iamond 4">
            <a:extLst>
              <a:ext uri="{FF2B5EF4-FFF2-40B4-BE49-F238E27FC236}">
                <a16:creationId xmlns:a16="http://schemas.microsoft.com/office/drawing/2014/main" id="{82F2A89D-7984-46D1-9442-C280A90CAE80}"/>
              </a:ext>
            </a:extLst>
          </p:cNvPr>
          <p:cNvSpPr/>
          <p:nvPr/>
        </p:nvSpPr>
        <p:spPr>
          <a:xfrm>
            <a:off x="695400" y="3998913"/>
            <a:ext cx="1282416" cy="2592288"/>
          </a:xfrm>
          <a:custGeom>
            <a:avLst/>
            <a:gdLst>
              <a:gd name="connsiteX0" fmla="*/ 0 w 2160240"/>
              <a:gd name="connsiteY0" fmla="*/ 1296144 h 2592288"/>
              <a:gd name="connsiteX1" fmla="*/ 1080120 w 2160240"/>
              <a:gd name="connsiteY1" fmla="*/ 0 h 2592288"/>
              <a:gd name="connsiteX2" fmla="*/ 2160240 w 2160240"/>
              <a:gd name="connsiteY2" fmla="*/ 1296144 h 2592288"/>
              <a:gd name="connsiteX3" fmla="*/ 1080120 w 2160240"/>
              <a:gd name="connsiteY3" fmla="*/ 2592288 h 2592288"/>
              <a:gd name="connsiteX4" fmla="*/ 0 w 2160240"/>
              <a:gd name="connsiteY4" fmla="*/ 1296144 h 2592288"/>
              <a:gd name="connsiteX0" fmla="*/ 0 w 1282416"/>
              <a:gd name="connsiteY0" fmla="*/ 1332720 h 2592288"/>
              <a:gd name="connsiteX1" fmla="*/ 202296 w 1282416"/>
              <a:gd name="connsiteY1" fmla="*/ 0 h 2592288"/>
              <a:gd name="connsiteX2" fmla="*/ 1282416 w 1282416"/>
              <a:gd name="connsiteY2" fmla="*/ 1296144 h 2592288"/>
              <a:gd name="connsiteX3" fmla="*/ 202296 w 1282416"/>
              <a:gd name="connsiteY3" fmla="*/ 2592288 h 2592288"/>
              <a:gd name="connsiteX4" fmla="*/ 0 w 1282416"/>
              <a:gd name="connsiteY4" fmla="*/ 1332720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416" h="2592288">
                <a:moveTo>
                  <a:pt x="0" y="1332720"/>
                </a:moveTo>
                <a:lnTo>
                  <a:pt x="202296" y="0"/>
                </a:lnTo>
                <a:lnTo>
                  <a:pt x="1282416" y="1296144"/>
                </a:lnTo>
                <a:lnTo>
                  <a:pt x="202296" y="2592288"/>
                </a:lnTo>
                <a:lnTo>
                  <a:pt x="0" y="133272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2EAE02-9A1D-4A2F-998E-ADD6D1342885}"/>
              </a:ext>
            </a:extLst>
          </p:cNvPr>
          <p:cNvCxnSpPr>
            <a:stCxn id="5" idx="0"/>
            <a:endCxn id="5" idx="1"/>
          </p:cNvCxnSpPr>
          <p:nvPr/>
        </p:nvCxnSpPr>
        <p:spPr>
          <a:xfrm flipV="1">
            <a:off x="695400" y="3998913"/>
            <a:ext cx="202296" cy="1332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5F81A6-E49F-4369-A794-ED61F8652F77}"/>
              </a:ext>
            </a:extLst>
          </p:cNvPr>
          <p:cNvCxnSpPr>
            <a:cxnSpLocks/>
            <a:stCxn id="5" idx="0"/>
            <a:endCxn id="5" idx="3"/>
          </p:cNvCxnSpPr>
          <p:nvPr/>
        </p:nvCxnSpPr>
        <p:spPr>
          <a:xfrm>
            <a:off x="695400" y="5331633"/>
            <a:ext cx="202296" cy="1259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5D83E7-192F-4224-929B-FC2B61619F61}"/>
              </a:ext>
            </a:extLst>
          </p:cNvPr>
          <p:cNvSpPr txBox="1"/>
          <p:nvPr/>
        </p:nvSpPr>
        <p:spPr>
          <a:xfrm>
            <a:off x="479376" y="5229200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0E8B5-0553-4986-B02A-4A090FBBAA9F}"/>
              </a:ext>
            </a:extLst>
          </p:cNvPr>
          <p:cNvSpPr txBox="1"/>
          <p:nvPr/>
        </p:nvSpPr>
        <p:spPr>
          <a:xfrm>
            <a:off x="911424" y="6487750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4CCFAC-306F-4AAC-9ABF-1591517956E3}"/>
              </a:ext>
            </a:extLst>
          </p:cNvPr>
          <p:cNvSpPr txBox="1"/>
          <p:nvPr/>
        </p:nvSpPr>
        <p:spPr>
          <a:xfrm>
            <a:off x="2035502" y="5110391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AFF9C-B6D6-469E-9050-1FEF6C6A8615}"/>
              </a:ext>
            </a:extLst>
          </p:cNvPr>
          <p:cNvSpPr txBox="1"/>
          <p:nvPr/>
        </p:nvSpPr>
        <p:spPr>
          <a:xfrm>
            <a:off x="812874" y="3629581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Нахождение нормали к вершинам сетки, описывающим криволинейную поверхность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Многие грани сетки, описывающей криволинейную поверхность, имеют общие вершины</a:t>
            </a:r>
          </a:p>
          <a:p>
            <a:pPr eaLnBrk="1" hangingPunct="1"/>
            <a:r>
              <a:rPr lang="ru-RU" dirty="0"/>
              <a:t>За вектор нормали в общих вершинах можно принять среднее арифметическое нормалей прилегающих граней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AEFC58C-B06B-43DE-894E-B48ABF4FD0E1}"/>
              </a:ext>
            </a:extLst>
          </p:cNvPr>
          <p:cNvSpPr/>
          <p:nvPr/>
        </p:nvSpPr>
        <p:spPr>
          <a:xfrm>
            <a:off x="2423592" y="4221088"/>
            <a:ext cx="2164432" cy="1955875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4432" h="1955875">
                <a:moveTo>
                  <a:pt x="0" y="1955875"/>
                </a:moveTo>
                <a:lnTo>
                  <a:pt x="1044116" y="0"/>
                </a:lnTo>
                <a:lnTo>
                  <a:pt x="2164432" y="977975"/>
                </a:lnTo>
                <a:lnTo>
                  <a:pt x="0" y="19558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Isosceles Triangle 1">
            <a:extLst>
              <a:ext uri="{FF2B5EF4-FFF2-40B4-BE49-F238E27FC236}">
                <a16:creationId xmlns:a16="http://schemas.microsoft.com/office/drawing/2014/main" id="{CE2233D7-FEA6-4DC2-813A-69CB2858E1FC}"/>
              </a:ext>
            </a:extLst>
          </p:cNvPr>
          <p:cNvSpPr/>
          <p:nvPr/>
        </p:nvSpPr>
        <p:spPr>
          <a:xfrm>
            <a:off x="3471342" y="3979788"/>
            <a:ext cx="1799766" cy="1219275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  <a:gd name="connsiteX0" fmla="*/ 0 w 2847516"/>
              <a:gd name="connsiteY0" fmla="*/ 2197175 h 2197175"/>
              <a:gd name="connsiteX1" fmla="*/ 2847516 w 2847516"/>
              <a:gd name="connsiteY1" fmla="*/ 0 h 2197175"/>
              <a:gd name="connsiteX2" fmla="*/ 2164432 w 2847516"/>
              <a:gd name="connsiteY2" fmla="*/ 1219275 h 2197175"/>
              <a:gd name="connsiteX3" fmla="*/ 0 w 2847516"/>
              <a:gd name="connsiteY3" fmla="*/ 2197175 h 2197175"/>
              <a:gd name="connsiteX0" fmla="*/ 0 w 1780716"/>
              <a:gd name="connsiteY0" fmla="*/ 241375 h 1219275"/>
              <a:gd name="connsiteX1" fmla="*/ 1780716 w 1780716"/>
              <a:gd name="connsiteY1" fmla="*/ 0 h 1219275"/>
              <a:gd name="connsiteX2" fmla="*/ 1097632 w 1780716"/>
              <a:gd name="connsiteY2" fmla="*/ 1219275 h 1219275"/>
              <a:gd name="connsiteX3" fmla="*/ 0 w 1780716"/>
              <a:gd name="connsiteY3" fmla="*/ 241375 h 1219275"/>
              <a:gd name="connsiteX0" fmla="*/ 0 w 1799766"/>
              <a:gd name="connsiteY0" fmla="*/ 241375 h 1219275"/>
              <a:gd name="connsiteX1" fmla="*/ 1799766 w 1799766"/>
              <a:gd name="connsiteY1" fmla="*/ 0 h 1219275"/>
              <a:gd name="connsiteX2" fmla="*/ 1116682 w 1799766"/>
              <a:gd name="connsiteY2" fmla="*/ 1219275 h 1219275"/>
              <a:gd name="connsiteX3" fmla="*/ 0 w 1799766"/>
              <a:gd name="connsiteY3" fmla="*/ 241375 h 121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766" h="1219275">
                <a:moveTo>
                  <a:pt x="0" y="241375"/>
                </a:moveTo>
                <a:lnTo>
                  <a:pt x="1799766" y="0"/>
                </a:lnTo>
                <a:lnTo>
                  <a:pt x="1116682" y="1219275"/>
                </a:lnTo>
                <a:lnTo>
                  <a:pt x="0" y="2413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Isosceles Triangle 1">
            <a:extLst>
              <a:ext uri="{FF2B5EF4-FFF2-40B4-BE49-F238E27FC236}">
                <a16:creationId xmlns:a16="http://schemas.microsoft.com/office/drawing/2014/main" id="{BC09C816-D811-4182-B962-A3BDE71638C0}"/>
              </a:ext>
            </a:extLst>
          </p:cNvPr>
          <p:cNvSpPr/>
          <p:nvPr/>
        </p:nvSpPr>
        <p:spPr>
          <a:xfrm>
            <a:off x="4585246" y="3979788"/>
            <a:ext cx="1048668" cy="2311475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  <a:gd name="connsiteX0" fmla="*/ 0 w 2847516"/>
              <a:gd name="connsiteY0" fmla="*/ 2197175 h 2197175"/>
              <a:gd name="connsiteX1" fmla="*/ 2847516 w 2847516"/>
              <a:gd name="connsiteY1" fmla="*/ 0 h 2197175"/>
              <a:gd name="connsiteX2" fmla="*/ 2164432 w 2847516"/>
              <a:gd name="connsiteY2" fmla="*/ 1219275 h 2197175"/>
              <a:gd name="connsiteX3" fmla="*/ 0 w 2847516"/>
              <a:gd name="connsiteY3" fmla="*/ 2197175 h 2197175"/>
              <a:gd name="connsiteX0" fmla="*/ 0 w 1780716"/>
              <a:gd name="connsiteY0" fmla="*/ 241375 h 1219275"/>
              <a:gd name="connsiteX1" fmla="*/ 1780716 w 1780716"/>
              <a:gd name="connsiteY1" fmla="*/ 0 h 1219275"/>
              <a:gd name="connsiteX2" fmla="*/ 1097632 w 1780716"/>
              <a:gd name="connsiteY2" fmla="*/ 1219275 h 1219275"/>
              <a:gd name="connsiteX3" fmla="*/ 0 w 1780716"/>
              <a:gd name="connsiteY3" fmla="*/ 241375 h 1219275"/>
              <a:gd name="connsiteX0" fmla="*/ 1048668 w 1048668"/>
              <a:gd name="connsiteY0" fmla="*/ 2311475 h 2311475"/>
              <a:gd name="connsiteX1" fmla="*/ 683084 w 1048668"/>
              <a:gd name="connsiteY1" fmla="*/ 0 h 2311475"/>
              <a:gd name="connsiteX2" fmla="*/ 0 w 1048668"/>
              <a:gd name="connsiteY2" fmla="*/ 1219275 h 2311475"/>
              <a:gd name="connsiteX3" fmla="*/ 1048668 w 1048668"/>
              <a:gd name="connsiteY3" fmla="*/ 2311475 h 231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8668" h="2311475">
                <a:moveTo>
                  <a:pt x="1048668" y="2311475"/>
                </a:moveTo>
                <a:lnTo>
                  <a:pt x="683084" y="0"/>
                </a:lnTo>
                <a:lnTo>
                  <a:pt x="0" y="1219275"/>
                </a:lnTo>
                <a:lnTo>
                  <a:pt x="1048668" y="23114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Isosceles Triangle 1">
            <a:extLst>
              <a:ext uri="{FF2B5EF4-FFF2-40B4-BE49-F238E27FC236}">
                <a16:creationId xmlns:a16="http://schemas.microsoft.com/office/drawing/2014/main" id="{FE839CBC-ECEA-43A9-A853-B7A0CDC1E507}"/>
              </a:ext>
            </a:extLst>
          </p:cNvPr>
          <p:cNvSpPr/>
          <p:nvPr/>
        </p:nvSpPr>
        <p:spPr>
          <a:xfrm>
            <a:off x="2410830" y="5201767"/>
            <a:ext cx="3223084" cy="1092200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  <a:gd name="connsiteX0" fmla="*/ 0 w 2847516"/>
              <a:gd name="connsiteY0" fmla="*/ 2197175 h 2197175"/>
              <a:gd name="connsiteX1" fmla="*/ 2847516 w 2847516"/>
              <a:gd name="connsiteY1" fmla="*/ 0 h 2197175"/>
              <a:gd name="connsiteX2" fmla="*/ 2164432 w 2847516"/>
              <a:gd name="connsiteY2" fmla="*/ 1219275 h 2197175"/>
              <a:gd name="connsiteX3" fmla="*/ 0 w 2847516"/>
              <a:gd name="connsiteY3" fmla="*/ 2197175 h 2197175"/>
              <a:gd name="connsiteX0" fmla="*/ 0 w 1780716"/>
              <a:gd name="connsiteY0" fmla="*/ 241375 h 1219275"/>
              <a:gd name="connsiteX1" fmla="*/ 1780716 w 1780716"/>
              <a:gd name="connsiteY1" fmla="*/ 0 h 1219275"/>
              <a:gd name="connsiteX2" fmla="*/ 1097632 w 1780716"/>
              <a:gd name="connsiteY2" fmla="*/ 1219275 h 1219275"/>
              <a:gd name="connsiteX3" fmla="*/ 0 w 1780716"/>
              <a:gd name="connsiteY3" fmla="*/ 241375 h 1219275"/>
              <a:gd name="connsiteX0" fmla="*/ 1048668 w 1048668"/>
              <a:gd name="connsiteY0" fmla="*/ 2311475 h 2311475"/>
              <a:gd name="connsiteX1" fmla="*/ 683084 w 1048668"/>
              <a:gd name="connsiteY1" fmla="*/ 0 h 2311475"/>
              <a:gd name="connsiteX2" fmla="*/ 0 w 1048668"/>
              <a:gd name="connsiteY2" fmla="*/ 1219275 h 2311475"/>
              <a:gd name="connsiteX3" fmla="*/ 1048668 w 1048668"/>
              <a:gd name="connsiteY3" fmla="*/ 2311475 h 2311475"/>
              <a:gd name="connsiteX0" fmla="*/ 3223084 w 3223084"/>
              <a:gd name="connsiteY0" fmla="*/ 1092200 h 1092200"/>
              <a:gd name="connsiteX1" fmla="*/ 0 w 3223084"/>
              <a:gd name="connsiteY1" fmla="*/ 984175 h 1092200"/>
              <a:gd name="connsiteX2" fmla="*/ 2174416 w 3223084"/>
              <a:gd name="connsiteY2" fmla="*/ 0 h 1092200"/>
              <a:gd name="connsiteX3" fmla="*/ 3223084 w 3223084"/>
              <a:gd name="connsiteY3" fmla="*/ 1092200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3084" h="1092200">
                <a:moveTo>
                  <a:pt x="3223084" y="1092200"/>
                </a:moveTo>
                <a:lnTo>
                  <a:pt x="0" y="984175"/>
                </a:lnTo>
                <a:lnTo>
                  <a:pt x="2174416" y="0"/>
                </a:lnTo>
                <a:lnTo>
                  <a:pt x="3223084" y="10922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72B5FA-E11B-45AB-8EC0-3328E91274CB}"/>
              </a:ext>
            </a:extLst>
          </p:cNvPr>
          <p:cNvCxnSpPr/>
          <p:nvPr/>
        </p:nvCxnSpPr>
        <p:spPr>
          <a:xfrm flipV="1">
            <a:off x="4439816" y="3717032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9B8A3C-8D50-4A5D-9873-A0FF1AD33BC0}"/>
              </a:ext>
            </a:extLst>
          </p:cNvPr>
          <p:cNvCxnSpPr>
            <a:cxnSpLocks/>
          </p:cNvCxnSpPr>
          <p:nvPr/>
        </p:nvCxnSpPr>
        <p:spPr>
          <a:xfrm flipH="1" flipV="1">
            <a:off x="3505808" y="4509120"/>
            <a:ext cx="213928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B8F416-19FF-4C5D-AADB-4FFA0CFD12CD}"/>
              </a:ext>
            </a:extLst>
          </p:cNvPr>
          <p:cNvCxnSpPr>
            <a:cxnSpLocks/>
          </p:cNvCxnSpPr>
          <p:nvPr/>
        </p:nvCxnSpPr>
        <p:spPr>
          <a:xfrm flipV="1">
            <a:off x="5109580" y="4437112"/>
            <a:ext cx="524334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1AEBD5-B0EA-4468-BF77-64FE7720ED48}"/>
              </a:ext>
            </a:extLst>
          </p:cNvPr>
          <p:cNvCxnSpPr>
            <a:cxnSpLocks/>
          </p:cNvCxnSpPr>
          <p:nvPr/>
        </p:nvCxnSpPr>
        <p:spPr>
          <a:xfrm flipV="1">
            <a:off x="4585246" y="5085184"/>
            <a:ext cx="370855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446A33-F8DF-418C-B2C0-0AB7B65947B8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4588024" y="4416500"/>
            <a:ext cx="182649" cy="782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01635F-0351-403B-A58F-37A45727875C}"/>
              </a:ext>
            </a:extLst>
          </p:cNvPr>
          <p:cNvSpPr txBox="1"/>
          <p:nvPr/>
        </p:nvSpPr>
        <p:spPr>
          <a:xfrm>
            <a:off x="4428646" y="4593054"/>
            <a:ext cx="28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BFE911-8F43-47D3-AF5B-F8E253794E1A}"/>
              </a:ext>
            </a:extLst>
          </p:cNvPr>
          <p:cNvSpPr txBox="1"/>
          <p:nvPr/>
        </p:nvSpPr>
        <p:spPr>
          <a:xfrm>
            <a:off x="4137119" y="4031134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89801-DDDB-4561-A05E-E02DF1B5C8E7}"/>
              </a:ext>
            </a:extLst>
          </p:cNvPr>
          <p:cNvSpPr txBox="1"/>
          <p:nvPr/>
        </p:nvSpPr>
        <p:spPr>
          <a:xfrm>
            <a:off x="3326523" y="4697498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DF9299-32D2-4069-A1D8-64919973A8AF}"/>
              </a:ext>
            </a:extLst>
          </p:cNvPr>
          <p:cNvSpPr txBox="1"/>
          <p:nvPr/>
        </p:nvSpPr>
        <p:spPr>
          <a:xfrm>
            <a:off x="4294114" y="5466582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3</a:t>
            </a:r>
            <a:endParaRPr lang="ru-RU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2903E-E51B-4174-A33D-F7483606241B}"/>
              </a:ext>
            </a:extLst>
          </p:cNvPr>
          <p:cNvSpPr txBox="1"/>
          <p:nvPr/>
        </p:nvSpPr>
        <p:spPr>
          <a:xfrm>
            <a:off x="5086741" y="4914917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4</a:t>
            </a:r>
            <a:endParaRPr lang="ru-RU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C84A39-C273-4E78-8028-D57BB100BE02}"/>
                  </a:ext>
                </a:extLst>
              </p:cNvPr>
              <p:cNvSpPr txBox="1"/>
              <p:nvPr/>
            </p:nvSpPr>
            <p:spPr>
              <a:xfrm>
                <a:off x="6894195" y="5627069"/>
                <a:ext cx="3223084" cy="549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C84A39-C273-4E78-8028-D57BB100B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195" y="5627069"/>
                <a:ext cx="3223084" cy="549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Достоинства полигональных сеток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Легко представлять и преобразовывать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Обладают простыми свойствами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Единственный вектор нормали</a:t>
            </a:r>
            <a:r>
              <a:rPr lang="en-US" sz="2300" dirty="0"/>
              <a:t> (</a:t>
            </a:r>
            <a:r>
              <a:rPr lang="ru-RU" sz="2300" dirty="0"/>
              <a:t>в случае треугольников</a:t>
            </a:r>
            <a:r>
              <a:rPr lang="en-US" sz="2300" dirty="0"/>
              <a:t>)</a:t>
            </a:r>
            <a:endParaRPr lang="ru-RU" sz="2300" dirty="0"/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Четко определенные внутренняя и внешняя области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Простота рисования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Можно представить трехмерный объект любой степени сложности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6308-8360-49FA-AFB2-279D5B8F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Вычисление </a:t>
            </a:r>
            <a:r>
              <a:rPr lang="ru-RU" dirty="0"/>
              <a:t>нормалей на основе групп сглаживания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E83B0-88A7-4A7B-8541-6713CE36F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047" y="1825625"/>
            <a:ext cx="4627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9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Свойства сеток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Монолитность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Совокупность грани сетки заключает в себе некоторое пространство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Связность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100" dirty="0"/>
              <a:t>Между любыми двумя вершинами сетки существует непрерывный путь вдоль ребер полигонов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Простота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Сетка является монолитной и не содержит отверстий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Плоскостность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Каждая грань сетки является </a:t>
            </a:r>
            <a:r>
              <a:rPr lang="ru-RU" sz="2000" b="1" dirty="0"/>
              <a:t>плоским</a:t>
            </a:r>
            <a:r>
              <a:rPr lang="ru-RU" sz="2000" dirty="0"/>
              <a:t> полигоном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Выпуклость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Отрезок прямой, соединяющий любые две внутренние точки объекта целиком лежит внутри него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64F765-3712-4DD7-8F67-F91D9A89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- куб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953DDAC4-DDB0-4A10-9D36-D8C131328F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Монолитность</a:t>
            </a:r>
          </a:p>
          <a:p>
            <a:r>
              <a:rPr lang="ru-RU" dirty="0"/>
              <a:t>Связность</a:t>
            </a:r>
          </a:p>
          <a:p>
            <a:r>
              <a:rPr lang="ru-RU" dirty="0"/>
              <a:t>Простота</a:t>
            </a:r>
          </a:p>
          <a:p>
            <a:r>
              <a:rPr lang="ru-RU" dirty="0"/>
              <a:t>Плоскостность</a:t>
            </a:r>
          </a:p>
          <a:p>
            <a:r>
              <a:rPr lang="ru-RU" dirty="0"/>
              <a:t>Выпуклость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44EFDF2-38BD-435E-B42F-F3AC5C73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6251" y="1920875"/>
            <a:ext cx="3990499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70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406B3C-CB10-4E49-996A-17E5D1EA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 </a:t>
            </a:r>
            <a:r>
              <a:rPr lang="ru-RU" dirty="0" err="1"/>
              <a:t>многограник</a:t>
            </a:r>
            <a:r>
              <a:rPr lang="ru-RU" dirty="0"/>
              <a:t>, аппроксимирующий тор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A5A452-4954-4A17-8BC9-6B3843D9B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err="1"/>
              <a:t>Монолитнность</a:t>
            </a:r>
            <a:endParaRPr lang="ru-RU" dirty="0"/>
          </a:p>
          <a:p>
            <a:r>
              <a:rPr lang="ru-RU" dirty="0"/>
              <a:t>Связность</a:t>
            </a:r>
          </a:p>
          <a:p>
            <a:r>
              <a:rPr lang="ru-RU" dirty="0"/>
              <a:t>Плоскостность</a:t>
            </a:r>
          </a:p>
          <a:p>
            <a:endParaRPr lang="ru-RU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668C7A-667E-4DF6-A1FB-1303E44532E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19" y="2162519"/>
            <a:ext cx="2908963" cy="39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23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поверхностей вращения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Поверхность вращения образуется посредством вращательной развертки с заметанием профильной кривой </a:t>
            </a:r>
            <a:r>
              <a:rPr lang="en-US" sz="2800" dirty="0"/>
              <a:t>C </a:t>
            </a:r>
            <a:r>
              <a:rPr lang="ru-RU" sz="2800" dirty="0"/>
              <a:t>вокруг некоторой оси</a:t>
            </a:r>
          </a:p>
          <a:p>
            <a:pPr lvl="1" eaLnBrk="1" hangingPunct="1"/>
            <a:r>
              <a:rPr lang="ru-RU" dirty="0"/>
              <a:t>Тор</a:t>
            </a:r>
          </a:p>
          <a:p>
            <a:pPr lvl="1" eaLnBrk="1" hangingPunct="1"/>
            <a:r>
              <a:rPr lang="ru-RU" dirty="0"/>
              <a:t>Пешка</a:t>
            </a:r>
          </a:p>
          <a:p>
            <a:pPr lvl="1" eaLnBrk="1" hangingPunct="1"/>
            <a:r>
              <a:rPr lang="ru-RU" dirty="0"/>
              <a:t>Сфера</a:t>
            </a:r>
          </a:p>
          <a:p>
            <a:pPr lvl="1" eaLnBrk="1" hangingPunct="1"/>
            <a:r>
              <a:rPr lang="ru-RU" dirty="0"/>
              <a:t>Купол церкви</a:t>
            </a:r>
          </a:p>
          <a:p>
            <a:pPr lvl="1" eaLnBrk="1" hangingPunct="1"/>
            <a:r>
              <a:rPr lang="ru-RU" dirty="0"/>
              <a:t>Рюмки, тарелки</a:t>
            </a:r>
          </a:p>
          <a:p>
            <a:pPr lvl="1" eaLnBrk="1" hangingPunct="1"/>
            <a:r>
              <a:rPr lang="ru-RU" dirty="0"/>
              <a:t>Колба лампы накаливания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Создание поверхности вращения</a:t>
            </a:r>
            <a:endParaRPr lang="ru-RU" dirty="0"/>
          </a:p>
        </p:txBody>
      </p:sp>
      <p:pic>
        <p:nvPicPr>
          <p:cNvPr id="64532" name="Picture 20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714714" y="1996532"/>
            <a:ext cx="3428571" cy="4009524"/>
          </a:xfrm>
        </p:spPr>
      </p:pic>
      <p:pic>
        <p:nvPicPr>
          <p:cNvPr id="64530" name="Picture 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7215381" y="1944151"/>
            <a:ext cx="3095238" cy="411428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D3B645-CCE9-431F-9F6E-D0D65B1D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Тор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5FDA58-13CC-4F46-8D77-B9943A40D02A}"/>
              </a:ext>
            </a:extLst>
          </p:cNvPr>
          <p:cNvCxnSpPr/>
          <p:nvPr/>
        </p:nvCxnSpPr>
        <p:spPr>
          <a:xfrm>
            <a:off x="6096000" y="2204864"/>
            <a:ext cx="0" cy="30963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F6953C-8475-47AD-9496-23D5D0BB6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4840833"/>
            <a:ext cx="2286000" cy="1714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5CF8F1-8055-445A-B102-4D3288DCA2E0}"/>
              </a:ext>
            </a:extLst>
          </p:cNvPr>
          <p:cNvSpPr/>
          <p:nvPr/>
        </p:nvSpPr>
        <p:spPr>
          <a:xfrm>
            <a:off x="4901191" y="3573016"/>
            <a:ext cx="2418944" cy="43204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8A7F7-EBEE-498A-AD47-4B6505827D81}"/>
              </a:ext>
            </a:extLst>
          </p:cNvPr>
          <p:cNvSpPr/>
          <p:nvPr/>
        </p:nvSpPr>
        <p:spPr>
          <a:xfrm>
            <a:off x="6672063" y="3140968"/>
            <a:ext cx="1296144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7D8EFD7-F47F-4456-ACC1-D18ABB5F8D6A}"/>
              </a:ext>
            </a:extLst>
          </p:cNvPr>
          <p:cNvSpPr/>
          <p:nvPr/>
        </p:nvSpPr>
        <p:spPr>
          <a:xfrm>
            <a:off x="4871864" y="3573016"/>
            <a:ext cx="2448270" cy="432048"/>
          </a:xfrm>
          <a:prstGeom prst="arc">
            <a:avLst>
              <a:gd name="adj1" fmla="val 13768990"/>
              <a:gd name="adj2" fmla="val 9263537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263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Поверхности на базе функций двух переменных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Могут быть явно выражены функции двух независимых переменных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y=f(x, z)</a:t>
            </a:r>
            <a:endParaRPr lang="ru-RU" dirty="0"/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Такие функции еще называют полем высот</a:t>
            </a:r>
            <a:endParaRPr lang="ru-RU" dirty="0"/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Для визуализации таких поверхностей обычно вычисляют значение </a:t>
            </a:r>
            <a:r>
              <a:rPr lang="en-US" sz="2800" b="1" dirty="0"/>
              <a:t>y</a:t>
            </a:r>
            <a:r>
              <a:rPr lang="ru-RU" sz="2800" dirty="0"/>
              <a:t> в узлах равномерной сетки вдоль осей </a:t>
            </a:r>
            <a:r>
              <a:rPr lang="en-US" sz="2800" b="1" dirty="0"/>
              <a:t>x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b="1" dirty="0"/>
              <a:t>z</a:t>
            </a:r>
            <a:r>
              <a:rPr lang="ru-RU" sz="2800" dirty="0"/>
              <a:t>, а затем рисуют последовательность ячеек полученной сетки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pPr eaLnBrk="1" hangingPunct="1"/>
            <a:r>
              <a:rPr lang="ru-RU" sz="3600"/>
              <a:t>Пример поверхности заданной, функцией </a:t>
            </a:r>
            <a:r>
              <a:rPr lang="en-US" sz="3600"/>
              <a:t>sinc </a:t>
            </a:r>
            <a:r>
              <a:rPr lang="ru-RU" sz="3600"/>
              <a:t>с круговой симметрией</a:t>
            </a:r>
          </a:p>
        </p:txBody>
      </p:sp>
      <p:pic>
        <p:nvPicPr>
          <p:cNvPr id="67589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838200" y="2058194"/>
            <a:ext cx="5181600" cy="3886200"/>
          </a:xfrm>
          <a:noFill/>
        </p:spPr>
      </p:pic>
      <p:graphicFrame>
        <p:nvGraphicFramePr>
          <p:cNvPr id="6759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6600825" y="1916113"/>
          <a:ext cx="3810000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Формула" r:id="rId5" imgW="1130040" imgH="482400" progId="Equation.3">
                  <p:embed/>
                </p:oleObj>
              </mc:Choice>
              <mc:Fallback>
                <p:oleObj name="Формула" r:id="rId5" imgW="113004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1916113"/>
                        <a:ext cx="3810000" cy="162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Равномерно разбиваем отображаемую область функции вдоль осей </a:t>
            </a:r>
            <a:r>
              <a:rPr lang="en-US" sz="4000" dirty="0"/>
              <a:t>x </a:t>
            </a:r>
            <a:r>
              <a:rPr lang="ru-RU" sz="4000" dirty="0"/>
              <a:t>и </a:t>
            </a:r>
            <a:r>
              <a:rPr lang="en-US" sz="4000" dirty="0"/>
              <a:t>y</a:t>
            </a:r>
            <a:endParaRPr lang="ru-RU" sz="4000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1705" y="1916833"/>
            <a:ext cx="46767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Примеры</a:t>
            </a:r>
          </a:p>
        </p:txBody>
      </p:sp>
      <p:pic>
        <p:nvPicPr>
          <p:cNvPr id="1126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919538" y="1916834"/>
            <a:ext cx="3312367" cy="2441479"/>
          </a:xfrm>
          <a:noFill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 cstate="print"/>
          <a:srcRect l="20015" t="13953" r="12661" b="16279"/>
          <a:stretch>
            <a:fillRect/>
          </a:stretch>
        </p:blipFill>
        <p:spPr bwMode="auto">
          <a:xfrm>
            <a:off x="7104112" y="4293096"/>
            <a:ext cx="26642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 cstate="print"/>
          <a:srcRect l="979" t="31410" r="6295" b="1202"/>
          <a:stretch>
            <a:fillRect/>
          </a:stretch>
        </p:blipFill>
        <p:spPr bwMode="auto">
          <a:xfrm>
            <a:off x="1847528" y="4463848"/>
            <a:ext cx="4320480" cy="239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0016" y="1484785"/>
            <a:ext cx="28575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Вычисляем значение координаты </a:t>
            </a:r>
            <a:r>
              <a:rPr lang="en-US" dirty="0"/>
              <a:t>z </a:t>
            </a:r>
            <a:r>
              <a:rPr lang="ru-RU" dirty="0"/>
              <a:t>и нормалей</a:t>
            </a:r>
            <a:r>
              <a:rPr lang="en-US" dirty="0"/>
              <a:t> </a:t>
            </a:r>
            <a:r>
              <a:rPr lang="ru-RU" dirty="0"/>
              <a:t>в узлах сетки</a:t>
            </a: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988840"/>
            <a:ext cx="5904656" cy="45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Рисуем сетку с помощью лент из треугольников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5760" y="1628800"/>
            <a:ext cx="5256584" cy="495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Или даже с помощью одной ленты</a:t>
            </a: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2492896"/>
            <a:ext cx="8367464" cy="326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2" y="1988841"/>
            <a:ext cx="6120680" cy="466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Визуализация трехмерных сцен при помощи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993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Решаемые задачи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Очистка буфера кадра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Настройка порта просмотра и матрицы проецирования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Установка и ориентирование камеры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Размещение объектов на сцене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Визуализация объектов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Сокрытие невидимых поверхностей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Очистка буфера кадра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Очистка буфера кадра осуществляет заполнение одного или нескольких буферов, входящих в состав буфера кадра, заданными значениями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цвета </a:t>
            </a:r>
            <a:r>
              <a:rPr lang="en-US"/>
              <a:t>(color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</a:t>
            </a:r>
            <a:r>
              <a:rPr lang="en-US"/>
              <a:t> </a:t>
            </a:r>
            <a:r>
              <a:rPr lang="ru-RU"/>
              <a:t>глубины</a:t>
            </a:r>
            <a:r>
              <a:rPr lang="en-US"/>
              <a:t> (depth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трафарета</a:t>
            </a:r>
            <a:r>
              <a:rPr lang="en-US"/>
              <a:t> (stencil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аккумулятора</a:t>
            </a:r>
            <a:r>
              <a:rPr lang="en-US"/>
              <a:t> (accumulation buffer)</a:t>
            </a:r>
            <a:endParaRPr lang="ru-RU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</a:t>
            </a:r>
            <a:endParaRPr lang="ru-RU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Выполняет очистку одного или нескольких указанных буферов: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void glClear(GLbitfield mask)</a:t>
            </a:r>
            <a:br>
              <a:rPr lang="en-US"/>
            </a:br>
            <a:r>
              <a:rPr lang="ru-RU"/>
              <a:t>где </a:t>
            </a:r>
            <a:r>
              <a:rPr lang="en-US"/>
              <a:t>mask – </a:t>
            </a:r>
            <a:r>
              <a:rPr lang="ru-RU"/>
              <a:t>комбинация одного или нескольких значений: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GL_COLOR_BUFFER_BIT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GL_DEPTH_BUFFER_BIT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GL_ACCUM_BUFFER_BIT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GL_STENCIL_BUFFER_BIT</a:t>
            </a:r>
            <a:endParaRPr lang="ru-RU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glClearColor</a:t>
            </a:r>
            <a:endParaRPr lang="ru-RU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Задает значение цвета, используемого при очистке буфера цветов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>
                <a:latin typeface="Courier New" pitchFamily="49" charset="0"/>
              </a:rPr>
              <a:t>void glClearColor(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red, 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green, 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blue, 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alpha)</a:t>
            </a:r>
            <a:endParaRPr lang="ru-RU" b="1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ru-RU"/>
              <a:t>По умолчанию все значения равны 0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glClearDepth</a:t>
            </a:r>
            <a:endParaRPr lang="ru-RU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Задает значение глубины, используемое для очистки буфера глубины</a:t>
            </a:r>
          </a:p>
          <a:p>
            <a:pPr lvl="1" eaLnBrk="1" hangingPunct="1"/>
            <a:r>
              <a:rPr lang="en-US" dirty="0"/>
              <a:t>void </a:t>
            </a:r>
            <a:r>
              <a:rPr lang="en-US" dirty="0" err="1"/>
              <a:t>glClearDepth</a:t>
            </a:r>
            <a:r>
              <a:rPr lang="en-US" dirty="0"/>
              <a:t>(</a:t>
            </a:r>
            <a:r>
              <a:rPr lang="en-US" dirty="0" err="1"/>
              <a:t>GLclampd</a:t>
            </a:r>
            <a:r>
              <a:rPr lang="en-US" dirty="0"/>
              <a:t> depth)</a:t>
            </a:r>
          </a:p>
          <a:p>
            <a:pPr lvl="1" eaLnBrk="1" hangingPunct="1"/>
            <a:r>
              <a:rPr lang="ru-RU" dirty="0"/>
              <a:t>По умолчанию равно 1.0 (стандартное значение глубины дальней плоскости отсечения)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Монолитные объекты и тонкие оболочки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Полигональные сетки позволяют задавать объекты двух типов: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Монолитные</a:t>
            </a:r>
            <a:r>
              <a:rPr lang="en-US" sz="2800"/>
              <a:t> (solid)</a:t>
            </a:r>
            <a:r>
              <a:rPr lang="ru-RU" sz="2800"/>
              <a:t> объекты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полигональные грани плотно примыкают друг к другу и ограничивают некоторое пространство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Примеры: куб, сфера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Тонкие оболочки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Полигональные грани примыкают друг к другу без ограничения пространства, представляя собой поверхность бесконечно малой толщины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Пример: график функции </a:t>
            </a:r>
            <a:r>
              <a:rPr lang="en-US" sz="2000"/>
              <a:t>z=f(x,y)</a:t>
            </a:r>
            <a:endParaRPr lang="ru-RU"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glClearStencil</a:t>
            </a:r>
            <a:endParaRPr lang="ru-RU"/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Устанавливает целочисленное значение, используемое для очистки буфера трафарета</a:t>
            </a:r>
          </a:p>
          <a:p>
            <a:pPr lvl="1" eaLnBrk="1" hangingPunct="1"/>
            <a:r>
              <a:rPr lang="en-US"/>
              <a:t>void glClearStencil(GLint stencil)</a:t>
            </a:r>
          </a:p>
          <a:p>
            <a:pPr lvl="2" eaLnBrk="1" hangingPunct="1"/>
            <a:r>
              <a:rPr lang="ru-RU"/>
              <a:t>Допустимые значения – от 0 до 2</a:t>
            </a:r>
            <a:r>
              <a:rPr lang="en-US" baseline="30000"/>
              <a:t>m</a:t>
            </a:r>
            <a:r>
              <a:rPr lang="en-US"/>
              <a:t>, </a:t>
            </a:r>
            <a:r>
              <a:rPr lang="ru-RU"/>
              <a:t>где </a:t>
            </a:r>
            <a:r>
              <a:rPr lang="en-US"/>
              <a:t>m – </a:t>
            </a:r>
            <a:r>
              <a:rPr lang="ru-RU"/>
              <a:t>разрядность буфера трафарета</a:t>
            </a:r>
          </a:p>
          <a:p>
            <a:pPr lvl="2" eaLnBrk="1" hangingPunct="1"/>
            <a:r>
              <a:rPr lang="ru-RU"/>
              <a:t>Значение по умолчанию - 0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порта просмотра и матрицы проецирования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Порт просмотра задает область окна, в которую будет осуществляться вывод примитивов</a:t>
            </a:r>
          </a:p>
          <a:p>
            <a:pPr eaLnBrk="1" hangingPunct="1"/>
            <a:r>
              <a:rPr lang="ru-RU"/>
              <a:t>Матрица проецирования служит для осуществления перспективного или ортографического преобразования вершин примитивов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glViewPort</a:t>
            </a:r>
            <a:endParaRPr lang="ru-RU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Устанавливает положение и размеры порта просмотра, осуществляя аффинное преобразование вершин из нормализованных координат устройства в оконные координаты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void glViewPort(</a:t>
            </a:r>
            <a:br>
              <a:rPr lang="en-US"/>
            </a:br>
            <a:r>
              <a:rPr lang="en-US"/>
              <a:t>	GLint x,</a:t>
            </a:r>
            <a:br>
              <a:rPr lang="en-US"/>
            </a:br>
            <a:r>
              <a:rPr lang="en-US"/>
              <a:t>	GLint y,</a:t>
            </a:r>
            <a:r>
              <a:rPr lang="ru-RU"/>
              <a:t> </a:t>
            </a:r>
            <a:br>
              <a:rPr lang="ru-RU"/>
            </a:br>
            <a:r>
              <a:rPr lang="ru-RU"/>
              <a:t>	</a:t>
            </a:r>
            <a:r>
              <a:rPr lang="en-US"/>
              <a:t>GLint width,</a:t>
            </a:r>
            <a:br>
              <a:rPr lang="en-US"/>
            </a:br>
            <a:r>
              <a:rPr lang="ru-RU"/>
              <a:t>	</a:t>
            </a:r>
            <a:r>
              <a:rPr lang="en-US"/>
              <a:t>GLint height)</a:t>
            </a:r>
            <a:endParaRPr lang="ru-RU"/>
          </a:p>
          <a:p>
            <a:pPr lvl="2" eaLnBrk="1" hangingPunct="1">
              <a:lnSpc>
                <a:spcPct val="80000"/>
              </a:lnSpc>
            </a:pPr>
            <a:r>
              <a:rPr lang="en-US" sz="2000"/>
              <a:t>x,y – </a:t>
            </a:r>
            <a:r>
              <a:rPr lang="ru-RU" sz="2000"/>
              <a:t>координаты левого нижнего угла порта просмотра относительно левого нижнего угла окна (0,0 по умолчанию)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/>
              <a:t>width, height – </a:t>
            </a:r>
            <a:r>
              <a:rPr lang="ru-RU" sz="2000"/>
              <a:t>размеры порта просмотра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Установка матрицы перспективного преобразования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OpenGL </a:t>
            </a:r>
            <a:r>
              <a:rPr lang="ru-RU" dirty="0"/>
              <a:t>позволяет построить матрицу перспективного преобразования несколькими способами: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По координатам плоскостей, задающих усеченную пирамиду, при помощи функции </a:t>
            </a:r>
            <a:r>
              <a:rPr lang="en-US" dirty="0" err="1"/>
              <a:t>glFrustum</a:t>
            </a:r>
            <a:endParaRPr lang="ru-RU" dirty="0"/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По углу просмотра и пропорциям сторон отображаемого объема при помощи функции </a:t>
            </a:r>
            <a:r>
              <a:rPr lang="en-US" dirty="0" err="1"/>
              <a:t>gluPerspective</a:t>
            </a:r>
            <a:endParaRPr lang="ru-RU" dirty="0"/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Можно задать матрицу напрямую, используя </a:t>
            </a:r>
            <a:r>
              <a:rPr lang="en-US" dirty="0" err="1"/>
              <a:t>glLoadMatrix</a:t>
            </a:r>
            <a:endParaRPr lang="ru-RU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glFrustum</a:t>
            </a:r>
            <a:endParaRPr lang="ru-RU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2706688" y="2017714"/>
            <a:ext cx="7772400" cy="4651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Задает перспективное преобразование отображаемого объема по заданным координатам ограничивающих этот объем плоскостей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void glFrustum(</a:t>
            </a:r>
            <a:br>
              <a:rPr lang="ru-RU"/>
            </a:br>
            <a:r>
              <a:rPr lang="ru-RU"/>
              <a:t>	GLdouble left,</a:t>
            </a:r>
            <a:br>
              <a:rPr lang="ru-RU"/>
            </a:br>
            <a:r>
              <a:rPr lang="ru-RU"/>
              <a:t>	GLdouble right,</a:t>
            </a:r>
            <a:br>
              <a:rPr lang="ru-RU"/>
            </a:br>
            <a:r>
              <a:rPr lang="ru-RU"/>
              <a:t>	GLdouble bottom,</a:t>
            </a:r>
            <a:br>
              <a:rPr lang="ru-RU"/>
            </a:br>
            <a:r>
              <a:rPr lang="ru-RU"/>
              <a:t>	GLdouble top,</a:t>
            </a:r>
            <a:br>
              <a:rPr lang="ru-RU"/>
            </a:br>
            <a:r>
              <a:rPr lang="ru-RU"/>
              <a:t>	GLdouble znear,</a:t>
            </a:r>
            <a:br>
              <a:rPr lang="ru-RU"/>
            </a:br>
            <a:r>
              <a:rPr lang="ru-RU"/>
              <a:t>	GLdouble zfar</a:t>
            </a:r>
            <a:br>
              <a:rPr lang="ru-RU"/>
            </a:br>
            <a:r>
              <a:rPr lang="ru-RU"/>
              <a:t>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10"/>
          <p:cNvSpPr>
            <a:spLocks noChangeShapeType="1"/>
          </p:cNvSpPr>
          <p:nvPr/>
        </p:nvSpPr>
        <p:spPr bwMode="auto">
          <a:xfrm flipH="1" flipV="1">
            <a:off x="2782888" y="3716339"/>
            <a:ext cx="3744912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3" name="AutoShape 9"/>
          <p:cNvSpPr>
            <a:spLocks noChangeArrowheads="1"/>
          </p:cNvSpPr>
          <p:nvPr/>
        </p:nvSpPr>
        <p:spPr bwMode="auto">
          <a:xfrm rot="-5400000">
            <a:off x="5737225" y="2635250"/>
            <a:ext cx="3746500" cy="2165350"/>
          </a:xfrm>
          <a:prstGeom prst="parallelogram">
            <a:avLst>
              <a:gd name="adj" fmla="val 43255"/>
            </a:avLst>
          </a:prstGeom>
          <a:solidFill>
            <a:srgbClr val="FFFF66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Геометрический смысл</a:t>
            </a:r>
            <a:r>
              <a:rPr lang="en-US"/>
              <a:t> </a:t>
            </a:r>
            <a:r>
              <a:rPr lang="ru-RU"/>
              <a:t>параметров </a:t>
            </a:r>
            <a:r>
              <a:rPr lang="en-US"/>
              <a:t>glFrustum</a:t>
            </a:r>
            <a:endParaRPr lang="ru-RU"/>
          </a:p>
        </p:txBody>
      </p:sp>
      <p:sp>
        <p:nvSpPr>
          <p:cNvPr id="51205" name="AutoShape 5"/>
          <p:cNvSpPr>
            <a:spLocks noChangeArrowheads="1"/>
          </p:cNvSpPr>
          <p:nvPr/>
        </p:nvSpPr>
        <p:spPr bwMode="auto">
          <a:xfrm rot="-5400000">
            <a:off x="4375151" y="3133726"/>
            <a:ext cx="2016125" cy="1165225"/>
          </a:xfrm>
          <a:prstGeom prst="parallelogram">
            <a:avLst>
              <a:gd name="adj" fmla="val 43256"/>
            </a:avLst>
          </a:prstGeom>
          <a:solidFill>
            <a:srgbClr val="FFFF66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>
            <a:off x="2711451" y="3716338"/>
            <a:ext cx="2663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7" name="Line 8"/>
          <p:cNvSpPr>
            <a:spLocks noChangeShapeType="1"/>
          </p:cNvSpPr>
          <p:nvPr/>
        </p:nvSpPr>
        <p:spPr bwMode="auto">
          <a:xfrm flipH="1" flipV="1">
            <a:off x="2782888" y="3716338"/>
            <a:ext cx="5905500" cy="1873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8" name="Line 11"/>
          <p:cNvSpPr>
            <a:spLocks noChangeShapeType="1"/>
          </p:cNvSpPr>
          <p:nvPr/>
        </p:nvSpPr>
        <p:spPr bwMode="auto">
          <a:xfrm flipH="1">
            <a:off x="2782888" y="2781300"/>
            <a:ext cx="5905500" cy="935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9" name="Line 12"/>
          <p:cNvSpPr>
            <a:spLocks noChangeShapeType="1"/>
          </p:cNvSpPr>
          <p:nvPr/>
        </p:nvSpPr>
        <p:spPr bwMode="auto">
          <a:xfrm flipH="1">
            <a:off x="2782888" y="1844676"/>
            <a:ext cx="3744912" cy="18716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10" name="Line 13"/>
          <p:cNvSpPr>
            <a:spLocks noChangeShapeType="1"/>
          </p:cNvSpPr>
          <p:nvPr/>
        </p:nvSpPr>
        <p:spPr bwMode="auto">
          <a:xfrm>
            <a:off x="5951538" y="3716338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11" name="Oval 14"/>
          <p:cNvSpPr>
            <a:spLocks noChangeArrowheads="1"/>
          </p:cNvSpPr>
          <p:nvPr/>
        </p:nvSpPr>
        <p:spPr bwMode="auto">
          <a:xfrm>
            <a:off x="2711451" y="364490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6031" name="Line 15"/>
          <p:cNvSpPr>
            <a:spLocks noChangeShapeType="1"/>
          </p:cNvSpPr>
          <p:nvPr/>
        </p:nvSpPr>
        <p:spPr bwMode="auto">
          <a:xfrm>
            <a:off x="2782888" y="3716338"/>
            <a:ext cx="0" cy="2017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2" name="Line 16"/>
          <p:cNvSpPr>
            <a:spLocks noChangeShapeType="1"/>
          </p:cNvSpPr>
          <p:nvPr/>
        </p:nvSpPr>
        <p:spPr bwMode="auto">
          <a:xfrm>
            <a:off x="5375275" y="3716339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3" name="Line 17"/>
          <p:cNvSpPr>
            <a:spLocks noChangeShapeType="1"/>
          </p:cNvSpPr>
          <p:nvPr/>
        </p:nvSpPr>
        <p:spPr bwMode="auto">
          <a:xfrm>
            <a:off x="2782889" y="5084763"/>
            <a:ext cx="2592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34" name="Line 18"/>
          <p:cNvSpPr>
            <a:spLocks noChangeShapeType="1"/>
          </p:cNvSpPr>
          <p:nvPr/>
        </p:nvSpPr>
        <p:spPr bwMode="auto">
          <a:xfrm>
            <a:off x="7608888" y="3716338"/>
            <a:ext cx="0" cy="2017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5" name="Line 19"/>
          <p:cNvSpPr>
            <a:spLocks noChangeShapeType="1"/>
          </p:cNvSpPr>
          <p:nvPr/>
        </p:nvSpPr>
        <p:spPr bwMode="auto">
          <a:xfrm>
            <a:off x="2782888" y="5661025"/>
            <a:ext cx="482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39" name="Line 23"/>
          <p:cNvSpPr>
            <a:spLocks noChangeShapeType="1"/>
          </p:cNvSpPr>
          <p:nvPr/>
        </p:nvSpPr>
        <p:spPr bwMode="auto">
          <a:xfrm>
            <a:off x="5375275" y="3716338"/>
            <a:ext cx="0" cy="766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40" name="Text Box 24"/>
          <p:cNvSpPr txBox="1">
            <a:spLocks noChangeArrowheads="1"/>
          </p:cNvSpPr>
          <p:nvPr/>
        </p:nvSpPr>
        <p:spPr bwMode="auto">
          <a:xfrm>
            <a:off x="3719513" y="5013326"/>
            <a:ext cx="73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znear</a:t>
            </a:r>
            <a:endParaRPr lang="ru-RU"/>
          </a:p>
        </p:txBody>
      </p: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4440239" y="5661026"/>
            <a:ext cx="561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zfar</a:t>
            </a:r>
            <a:endParaRPr lang="ru-RU"/>
          </a:p>
        </p:txBody>
      </p:sp>
      <p:sp>
        <p:nvSpPr>
          <p:cNvPr id="86044" name="Text Box 28"/>
          <p:cNvSpPr txBox="1">
            <a:spLocks noChangeArrowheads="1"/>
          </p:cNvSpPr>
          <p:nvPr/>
        </p:nvSpPr>
        <p:spPr bwMode="auto">
          <a:xfrm>
            <a:off x="5016500" y="4005263"/>
            <a:ext cx="9032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bottom</a:t>
            </a:r>
            <a:endParaRPr lang="ru-RU"/>
          </a:p>
        </p:txBody>
      </p:sp>
      <p:sp>
        <p:nvSpPr>
          <p:cNvPr id="86048" name="Line 32"/>
          <p:cNvSpPr>
            <a:spLocks noChangeShapeType="1"/>
          </p:cNvSpPr>
          <p:nvPr/>
        </p:nvSpPr>
        <p:spPr bwMode="auto">
          <a:xfrm flipV="1">
            <a:off x="5375275" y="2997201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50" name="Text Box 34"/>
          <p:cNvSpPr txBox="1">
            <a:spLocks noChangeArrowheads="1"/>
          </p:cNvSpPr>
          <p:nvPr/>
        </p:nvSpPr>
        <p:spPr bwMode="auto">
          <a:xfrm>
            <a:off x="4872039" y="2997201"/>
            <a:ext cx="5111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top</a:t>
            </a:r>
            <a:endParaRPr lang="ru-RU"/>
          </a:p>
        </p:txBody>
      </p:sp>
      <p:sp>
        <p:nvSpPr>
          <p:cNvPr id="86054" name="Line 38"/>
          <p:cNvSpPr>
            <a:spLocks noChangeShapeType="1"/>
          </p:cNvSpPr>
          <p:nvPr/>
        </p:nvSpPr>
        <p:spPr bwMode="auto">
          <a:xfrm flipH="1" flipV="1">
            <a:off x="4800601" y="3429000"/>
            <a:ext cx="57467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55" name="Text Box 39"/>
          <p:cNvSpPr txBox="1">
            <a:spLocks noChangeArrowheads="1"/>
          </p:cNvSpPr>
          <p:nvPr/>
        </p:nvSpPr>
        <p:spPr bwMode="auto">
          <a:xfrm>
            <a:off x="5159375" y="3860800"/>
            <a:ext cx="5032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right</a:t>
            </a:r>
            <a:endParaRPr lang="ru-RU"/>
          </a:p>
        </p:txBody>
      </p:sp>
      <p:sp>
        <p:nvSpPr>
          <p:cNvPr id="86056" name="Text Box 40"/>
          <p:cNvSpPr txBox="1">
            <a:spLocks noChangeArrowheads="1"/>
          </p:cNvSpPr>
          <p:nvPr/>
        </p:nvSpPr>
        <p:spPr bwMode="auto">
          <a:xfrm>
            <a:off x="4872038" y="3429000"/>
            <a:ext cx="3603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left</a:t>
            </a:r>
            <a:endParaRPr lang="ru-RU"/>
          </a:p>
        </p:txBody>
      </p:sp>
      <p:sp>
        <p:nvSpPr>
          <p:cNvPr id="86058" name="Line 42"/>
          <p:cNvSpPr>
            <a:spLocks noChangeShapeType="1"/>
          </p:cNvSpPr>
          <p:nvPr/>
        </p:nvSpPr>
        <p:spPr bwMode="auto">
          <a:xfrm>
            <a:off x="5375276" y="3716339"/>
            <a:ext cx="576263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86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86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6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86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86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6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86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8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86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1" grpId="0" animBg="1"/>
      <p:bldP spid="86031" grpId="1" animBg="1"/>
      <p:bldP spid="86032" grpId="0" animBg="1"/>
      <p:bldP spid="86032" grpId="1" animBg="1"/>
      <p:bldP spid="86033" grpId="0" animBg="1"/>
      <p:bldP spid="86033" grpId="1" animBg="1"/>
      <p:bldP spid="86034" grpId="0" animBg="1"/>
      <p:bldP spid="86034" grpId="1" animBg="1"/>
      <p:bldP spid="86035" grpId="0" animBg="1"/>
      <p:bldP spid="86035" grpId="1" animBg="1"/>
      <p:bldP spid="86039" grpId="0" animBg="1"/>
      <p:bldP spid="86039" grpId="1" animBg="1"/>
      <p:bldP spid="86040" grpId="0"/>
      <p:bldP spid="86040" grpId="1"/>
      <p:bldP spid="86041" grpId="0"/>
      <p:bldP spid="86041" grpId="1"/>
      <p:bldP spid="86044" grpId="0"/>
      <p:bldP spid="86044" grpId="1"/>
      <p:bldP spid="86048" grpId="0" animBg="1"/>
      <p:bldP spid="86048" grpId="1" animBg="1"/>
      <p:bldP spid="86050" grpId="0"/>
      <p:bldP spid="86050" grpId="1"/>
      <p:bldP spid="86054" grpId="0" animBg="1"/>
      <p:bldP spid="86054" grpId="1" animBg="1"/>
      <p:bldP spid="86055" grpId="0"/>
      <p:bldP spid="86055" grpId="1"/>
      <p:bldP spid="86056" grpId="0"/>
      <p:bldP spid="86056" grpId="1"/>
      <p:bldP spid="86058" grpId="0" animBg="1"/>
      <p:bldP spid="8605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Проецирование и отображение точек в порт просмотра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649" y="1916832"/>
            <a:ext cx="6093851" cy="494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Точность хранения значений в буфере глубины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74320" indent="-274320" eaLnBrk="1" fontAlgn="auto" hangingPunct="1">
                  <a:lnSpc>
                    <a:spcPct val="90000"/>
                  </a:lnSpc>
                  <a:spcAft>
                    <a:spcPts val="0"/>
                  </a:spcAft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ru-RU" sz="2800" dirty="0"/>
                  <a:t>Точность хранения значений в буфере глубины зависит от разрядности буфера глубины и расстояния до ближней и дальней плоскостей отсечения</a:t>
                </a:r>
              </a:p>
              <a:p>
                <a:pPr marL="274320" indent="-274320" eaLnBrk="1" fontAlgn="auto" hangingPunct="1">
                  <a:lnSpc>
                    <a:spcPct val="90000"/>
                  </a:lnSpc>
                  <a:spcAft>
                    <a:spcPts val="0"/>
                  </a:spcAft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ru-RU" sz="2800" dirty="0"/>
                  <a:t>Чем меньше отношение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𝑓𝑎𝑟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,</a:t>
                </a:r>
                <a:r>
                  <a:rPr lang="ru-RU" sz="2800" dirty="0"/>
                  <a:t> тем выше точность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ru-RU" dirty="0"/>
                  <a:t>грубо говоря, теряется </a:t>
                </a:r>
                <a:r>
                  <a:rPr lang="en-US" dirty="0"/>
                  <a:t>log</a:t>
                </a:r>
                <a:r>
                  <a:rPr lang="en-US" baseline="-25000" dirty="0"/>
                  <a:t>2</a:t>
                </a:r>
                <a:r>
                  <a:rPr lang="en-US" dirty="0"/>
                  <a:t>r </a:t>
                </a:r>
                <a:r>
                  <a:rPr lang="ru-RU" dirty="0"/>
                  <a:t>бит разрядности буфера глубины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en-US" dirty="0" err="1"/>
                  <a:t>zfar</a:t>
                </a:r>
                <a:r>
                  <a:rPr lang="en-US" dirty="0"/>
                  <a:t> </a:t>
                </a:r>
                <a:r>
                  <a:rPr lang="ru-RU" dirty="0"/>
                  <a:t>и </a:t>
                </a:r>
                <a:r>
                  <a:rPr lang="en-US" dirty="0" err="1"/>
                  <a:t>znear</a:t>
                </a:r>
                <a:r>
                  <a:rPr lang="en-US" dirty="0"/>
                  <a:t> </a:t>
                </a:r>
                <a:r>
                  <a:rPr lang="ru-RU" dirty="0"/>
                  <a:t>должны быть положительными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en-US" dirty="0" err="1"/>
                  <a:t>zfar</a:t>
                </a:r>
                <a:r>
                  <a:rPr lang="en-US" dirty="0"/>
                  <a:t> &gt; </a:t>
                </a:r>
                <a:r>
                  <a:rPr lang="en-US" dirty="0" err="1"/>
                  <a:t>znear</a:t>
                </a:r>
                <a:endParaRPr lang="ru-RU" dirty="0"/>
              </a:p>
            </p:txBody>
          </p:sp>
        </mc:Choice>
        <mc:Fallback xmlns="">
          <p:sp>
            <p:nvSpPr>
              <p:cNvPr id="880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241" r="-16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Команда </a:t>
            </a:r>
            <a:r>
              <a:rPr lang="en-US" dirty="0" err="1"/>
              <a:t>gluPerspective</a:t>
            </a:r>
            <a:endParaRPr lang="ru-RU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Задает матрицу перспективного проецирования по заданному углу обзора вдоль оси </a:t>
            </a:r>
            <a:r>
              <a:rPr lang="en-US" sz="2800" dirty="0"/>
              <a:t>Y</a:t>
            </a:r>
            <a:r>
              <a:rPr lang="ru-RU" sz="2800" dirty="0"/>
              <a:t>, соотношению ширины и высоты отображаемого объема и расстояниям до плоскостей отсечения</a:t>
            </a:r>
            <a:endParaRPr lang="en-US" sz="2800" dirty="0"/>
          </a:p>
          <a:p>
            <a:pPr lvl="1" eaLnBrk="1" hangingPunct="1"/>
            <a:r>
              <a:rPr lang="ru-RU" dirty="0" err="1"/>
              <a:t>void</a:t>
            </a:r>
            <a:r>
              <a:rPr lang="ru-RU" dirty="0"/>
              <a:t> </a:t>
            </a:r>
            <a:r>
              <a:rPr lang="ru-RU" dirty="0" err="1"/>
              <a:t>gluPerspective</a:t>
            </a:r>
            <a:r>
              <a:rPr lang="ru-RU" dirty="0"/>
              <a:t>(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fov</a:t>
            </a:r>
            <a:r>
              <a:rPr lang="en-US" dirty="0"/>
              <a:t>Y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aspect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zNear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zFar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и ориентирование камеры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Библиотека утилит </a:t>
            </a:r>
            <a:r>
              <a:rPr lang="en-US" dirty="0"/>
              <a:t>OpenGL (GLU)</a:t>
            </a:r>
            <a:r>
              <a:rPr lang="ru-RU" dirty="0"/>
              <a:t> позволяет задать положение наблюдателя, зная координаты его глаза, точки просмотра и вектора «вверх»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void </a:t>
            </a:r>
            <a:r>
              <a:rPr lang="en-US" sz="1800" b="1" dirty="0" err="1">
                <a:latin typeface="Courier New" pitchFamily="49" charset="0"/>
              </a:rPr>
              <a:t>gluLookAt</a:t>
            </a:r>
            <a:r>
              <a:rPr lang="en-US" sz="1800" b="1" dirty="0">
                <a:latin typeface="Courier New" pitchFamily="49" charset="0"/>
              </a:rPr>
              <a:t>(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eyeZ</a:t>
            </a:r>
            <a:r>
              <a:rPr lang="en-US" sz="1800" b="1" dirty="0">
                <a:latin typeface="Courier New" pitchFamily="49" charset="0"/>
              </a:rPr>
              <a:t>,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lookZ</a:t>
            </a:r>
            <a:r>
              <a:rPr lang="en-US" sz="1800" b="1" dirty="0">
                <a:latin typeface="Courier New" pitchFamily="49" charset="0"/>
              </a:rPr>
              <a:t>,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upZ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Матрица, задающая положение камеры умножается на текущую матрицу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Можно построить матрицу напрямую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Примеры: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4825" y="2276475"/>
            <a:ext cx="2655888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138" y="2205039"/>
            <a:ext cx="26924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4425" y="2205038"/>
            <a:ext cx="3060700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камеры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2690813" y="2312988"/>
            <a:ext cx="6646862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</a:rPr>
              <a:t>// </a:t>
            </a:r>
            <a:r>
              <a:rPr lang="ru-RU" b="1" dirty="0">
                <a:latin typeface="Courier New" pitchFamily="49" charset="0"/>
              </a:rPr>
              <a:t>текущая матрица – </a:t>
            </a:r>
            <a:r>
              <a:rPr lang="ru-RU" b="1" dirty="0" err="1">
                <a:latin typeface="Courier New" pitchFamily="49" charset="0"/>
              </a:rPr>
              <a:t>матрица</a:t>
            </a:r>
            <a:r>
              <a:rPr lang="ru-RU" b="1" dirty="0">
                <a:latin typeface="Courier New" pitchFamily="49" charset="0"/>
              </a:rPr>
              <a:t> моделирования-вида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glMatrixMode</a:t>
            </a:r>
            <a:r>
              <a:rPr lang="en-US" b="1" dirty="0">
                <a:latin typeface="Courier New" pitchFamily="49" charset="0"/>
              </a:rPr>
              <a:t>(GL_MODELVIEW);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сбрасываем ранее заданные преобразования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glLoadIdentity</a:t>
            </a:r>
            <a:r>
              <a:rPr lang="en-US" b="1" dirty="0">
                <a:latin typeface="Courier New" pitchFamily="49" charset="0"/>
              </a:rPr>
              <a:t>();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устанавливаем положение и ориентацию камеры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gluLookAt</a:t>
            </a:r>
            <a:r>
              <a:rPr lang="en-US" b="1" dirty="0">
                <a:latin typeface="Courier New" pitchFamily="49" charset="0"/>
              </a:rPr>
              <a:t>(0,0,0, 1,1,-10, 0,1,0);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задаем объекты сцены...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4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4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47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Размещение объектов на сцене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Ориентацию и положение объектов на сцене можно задать при помощи аффинных преобразований и функций </a:t>
            </a:r>
            <a:r>
              <a:rPr lang="en-US"/>
              <a:t>OpenGL</a:t>
            </a:r>
            <a:r>
              <a:rPr lang="ru-RU"/>
              <a:t> для работы с такими преобразованиями</a:t>
            </a:r>
            <a:r>
              <a:rPr lang="en-US"/>
              <a:t>:</a:t>
            </a:r>
            <a:endParaRPr lang="ru-RU"/>
          </a:p>
          <a:p>
            <a:pPr lvl="1" eaLnBrk="1" hangingPunct="1"/>
            <a:r>
              <a:rPr lang="en-US"/>
              <a:t>glTranslate</a:t>
            </a:r>
          </a:p>
          <a:p>
            <a:pPr lvl="1" eaLnBrk="1" hangingPunct="1"/>
            <a:r>
              <a:rPr lang="en-US"/>
              <a:t>glRotate</a:t>
            </a:r>
          </a:p>
          <a:p>
            <a:pPr lvl="1" eaLnBrk="1" hangingPunct="1"/>
            <a:r>
              <a:rPr lang="en-US"/>
              <a:t>glScale</a:t>
            </a:r>
            <a:endParaRPr lang="ru-R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2855913" y="2060576"/>
            <a:ext cx="5561138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устанавливаем матрицу камеры</a:t>
            </a:r>
          </a:p>
          <a:p>
            <a:r>
              <a:rPr lang="en-US" b="1">
                <a:latin typeface="Courier New" pitchFamily="49" charset="0"/>
              </a:rPr>
              <a:t>// ..</a:t>
            </a:r>
          </a:p>
          <a:p>
            <a:endParaRPr lang="en-US" b="1">
              <a:latin typeface="Courier New" pitchFamily="49" charset="0"/>
            </a:endParaRPr>
          </a:p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перенос объекта</a:t>
            </a:r>
          </a:p>
          <a:p>
            <a:r>
              <a:rPr lang="en-US" b="1">
                <a:latin typeface="Courier New" pitchFamily="49" charset="0"/>
              </a:rPr>
              <a:t>glTranslated(3, 3, 2);</a:t>
            </a:r>
          </a:p>
          <a:p>
            <a:endParaRPr lang="ru-RU" b="1">
              <a:latin typeface="Courier New" pitchFamily="49" charset="0"/>
            </a:endParaRPr>
          </a:p>
          <a:p>
            <a:r>
              <a:rPr lang="ru-RU" b="1">
                <a:latin typeface="Courier New" pitchFamily="49" charset="0"/>
              </a:rPr>
              <a:t>// вращение на 30 градусов вокруг оси </a:t>
            </a:r>
            <a:r>
              <a:rPr lang="en-US" b="1">
                <a:latin typeface="Courier New" pitchFamily="49" charset="0"/>
              </a:rPr>
              <a:t>x</a:t>
            </a:r>
          </a:p>
          <a:p>
            <a:r>
              <a:rPr lang="en-US" b="1">
                <a:latin typeface="Courier New" pitchFamily="49" charset="0"/>
              </a:rPr>
              <a:t>glRotated(30, 1, 0, 0);</a:t>
            </a:r>
          </a:p>
          <a:p>
            <a:endParaRPr lang="en-US" b="1">
              <a:latin typeface="Courier New" pitchFamily="49" charset="0"/>
            </a:endParaRPr>
          </a:p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вращение на 90 градусов вокруг оси </a:t>
            </a:r>
            <a:r>
              <a:rPr lang="en-US" b="1">
                <a:latin typeface="Courier New" pitchFamily="49" charset="0"/>
              </a:rPr>
              <a:t>y</a:t>
            </a:r>
          </a:p>
          <a:p>
            <a:r>
              <a:rPr lang="en-US" b="1">
                <a:latin typeface="Courier New" pitchFamily="49" charset="0"/>
              </a:rPr>
              <a:t>glRotated(90, 0, 1, 0);</a:t>
            </a:r>
          </a:p>
          <a:p>
            <a:endParaRPr lang="en-US" b="1">
              <a:latin typeface="Courier New" pitchFamily="49" charset="0"/>
            </a:endParaRPr>
          </a:p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Рисование объекта...</a:t>
            </a:r>
          </a:p>
        </p:txBody>
      </p:sp>
      <p:sp>
        <p:nvSpPr>
          <p:cNvPr id="57348" name="Text Box 6"/>
          <p:cNvSpPr txBox="1">
            <a:spLocks noChangeArrowheads="1"/>
          </p:cNvSpPr>
          <p:nvPr/>
        </p:nvSpPr>
        <p:spPr bwMode="auto">
          <a:xfrm>
            <a:off x="1703165" y="5934670"/>
            <a:ext cx="87856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/>
              <a:t>Для преобразования объекта команды преобразований применяются в обратном порядке (порядок умножения матриц-столбцов – обратный к порядку применения преобразования)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1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11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1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1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1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1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1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Комбинация матричных преобразований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Каждая вершина примитива умножается на некоторую матрицу </a:t>
            </a:r>
            <a:r>
              <a:rPr lang="en-US"/>
              <a:t>T </a:t>
            </a:r>
            <a:r>
              <a:rPr lang="ru-RU"/>
              <a:t>равную:</a:t>
            </a:r>
            <a:br>
              <a:rPr lang="ru-RU"/>
            </a:br>
            <a:r>
              <a:rPr lang="en-US"/>
              <a:t>T = P x V x M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P – </a:t>
            </a:r>
            <a:r>
              <a:rPr lang="ru-RU"/>
              <a:t>матрица проецирования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P = P</a:t>
            </a:r>
            <a:r>
              <a:rPr lang="en-US" baseline="-25000"/>
              <a:t>1</a:t>
            </a:r>
            <a:r>
              <a:rPr lang="en-US"/>
              <a:t> [x P</a:t>
            </a:r>
            <a:r>
              <a:rPr lang="en-US" baseline="-25000"/>
              <a:t>2</a:t>
            </a:r>
            <a:r>
              <a:rPr lang="en-US"/>
              <a:t> [x P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en-US"/>
              <a:t>V x M – </a:t>
            </a:r>
            <a:r>
              <a:rPr lang="ru-RU"/>
              <a:t>матрица моделирования-вида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V – </a:t>
            </a:r>
            <a:r>
              <a:rPr lang="ru-RU"/>
              <a:t>матрица камеры</a:t>
            </a:r>
            <a:endParaRPr lang="en-US"/>
          </a:p>
          <a:p>
            <a:pPr lvl="3" eaLnBrk="1" hangingPunct="1">
              <a:lnSpc>
                <a:spcPct val="90000"/>
              </a:lnSpc>
            </a:pPr>
            <a:r>
              <a:rPr lang="en-US"/>
              <a:t>V = V</a:t>
            </a:r>
            <a:r>
              <a:rPr lang="en-US" baseline="-25000"/>
              <a:t>1</a:t>
            </a:r>
            <a:r>
              <a:rPr lang="en-US"/>
              <a:t> [x V</a:t>
            </a:r>
            <a:r>
              <a:rPr lang="en-US" baseline="-25000"/>
              <a:t>2</a:t>
            </a:r>
            <a:r>
              <a:rPr lang="en-US"/>
              <a:t> [x V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  <a:p>
            <a:pPr lvl="2" eaLnBrk="1" hangingPunct="1">
              <a:lnSpc>
                <a:spcPct val="90000"/>
              </a:lnSpc>
            </a:pPr>
            <a:r>
              <a:rPr lang="en-US"/>
              <a:t>M – </a:t>
            </a:r>
            <a:r>
              <a:rPr lang="ru-RU"/>
              <a:t>матрица</a:t>
            </a:r>
            <a:r>
              <a:rPr lang="en-US"/>
              <a:t> </a:t>
            </a:r>
            <a:r>
              <a:rPr lang="ru-RU"/>
              <a:t>преобразований объектов</a:t>
            </a:r>
          </a:p>
          <a:p>
            <a:pPr lvl="3" eaLnBrk="1" hangingPunct="1">
              <a:lnSpc>
                <a:spcPct val="90000"/>
              </a:lnSpc>
            </a:pPr>
            <a:r>
              <a:rPr lang="en-US"/>
              <a:t>M = M</a:t>
            </a:r>
            <a:r>
              <a:rPr lang="en-US" baseline="-25000"/>
              <a:t>1</a:t>
            </a:r>
            <a:r>
              <a:rPr lang="en-US"/>
              <a:t> [x M</a:t>
            </a:r>
            <a:r>
              <a:rPr lang="en-US" baseline="-25000"/>
              <a:t>2</a:t>
            </a:r>
            <a:r>
              <a:rPr lang="en-US"/>
              <a:t> [x M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Визуализация объектов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Рисуются примитивы, составляющие этот объект</a:t>
            </a:r>
          </a:p>
          <a:p>
            <a:pPr lvl="1" eaLnBrk="1" hangingPunct="1"/>
            <a:r>
              <a:rPr lang="ru-RU" dirty="0"/>
              <a:t>Выполнение серий командных скобок </a:t>
            </a:r>
            <a:r>
              <a:rPr lang="en-US" dirty="0" err="1"/>
              <a:t>glBegin</a:t>
            </a:r>
            <a:r>
              <a:rPr lang="en-US" dirty="0"/>
              <a:t>()/</a:t>
            </a:r>
            <a:r>
              <a:rPr lang="en-US" dirty="0" err="1"/>
              <a:t>glEnd</a:t>
            </a:r>
            <a:r>
              <a:rPr lang="ru-RU" dirty="0"/>
              <a:t>()</a:t>
            </a:r>
            <a:endParaRPr lang="en-US" dirty="0"/>
          </a:p>
          <a:p>
            <a:pPr lvl="1" eaLnBrk="1" hangingPunct="1"/>
            <a:r>
              <a:rPr lang="ru-RU" dirty="0"/>
              <a:t>Разработка функций визуализирующих полигональные сетки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3912" y="4077072"/>
            <a:ext cx="2376264" cy="251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333" name="Picture 5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8218" y="3739208"/>
            <a:ext cx="3019783" cy="3118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Пример:</a:t>
            </a:r>
          </a:p>
        </p:txBody>
      </p:sp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2547939" y="2312988"/>
            <a:ext cx="42703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541338"/>
            <a:r>
              <a:rPr lang="en-US" b="1">
                <a:latin typeface="Courier New" pitchFamily="49" charset="0"/>
              </a:rPr>
              <a:t>void DrawSomeObject()</a:t>
            </a:r>
          </a:p>
          <a:p>
            <a:pPr defTabSz="541338"/>
            <a:r>
              <a:rPr lang="en-US" b="1">
                <a:latin typeface="Courier New" pitchFamily="49" charset="0"/>
              </a:rPr>
              <a:t>{</a:t>
            </a:r>
          </a:p>
          <a:p>
            <a:pPr defTabSz="541338"/>
            <a:r>
              <a:rPr lang="en-US" b="1">
                <a:latin typeface="Courier New" pitchFamily="49" charset="0"/>
              </a:rPr>
              <a:t>	glBegin(GL_TRIANGLES);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glNormald(1, 0, 0);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glColor3f(0.1f, 1, 1);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glVertex3f(3, 2, 3);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//...</a:t>
            </a:r>
          </a:p>
          <a:p>
            <a:pPr defTabSz="541338"/>
            <a:r>
              <a:rPr lang="en-US" b="1">
                <a:latin typeface="Courier New" pitchFamily="49" charset="0"/>
              </a:rPr>
              <a:t>	glEnd();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// ...</a:t>
            </a:r>
          </a:p>
          <a:p>
            <a:pPr defTabSz="541338"/>
            <a:r>
              <a:rPr lang="en-US" b="1">
                <a:latin typeface="Courier New" pitchFamily="49" charset="0"/>
              </a:rPr>
              <a:t>}</a:t>
            </a:r>
            <a:endParaRPr lang="ru-RU" b="1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Сокрытие невидимых линий и поверхностей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Объекты, расположенные ближе к наблюдателю, могут полностью или частично перекрывать  объекты, расположенные дальше</a:t>
            </a:r>
          </a:p>
          <a:p>
            <a:pPr eaLnBrk="1" hangingPunct="1"/>
            <a:r>
              <a:rPr lang="ru-RU" dirty="0"/>
              <a:t>Самый простой способ решения данной задачи – включить тест глубины командой</a:t>
            </a:r>
          </a:p>
          <a:p>
            <a:pPr lvl="1" eaLnBrk="1" hangingPunct="1"/>
            <a:r>
              <a:rPr lang="en-US" dirty="0" err="1"/>
              <a:t>glEnable</a:t>
            </a:r>
            <a:r>
              <a:rPr lang="en-US" dirty="0"/>
              <a:t>(GL_DEPTH_TEST)</a:t>
            </a:r>
            <a:endParaRPr lang="ru-R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Вопросы?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Вершины полигона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Каждый полигон определяется путем перечисления его </a:t>
            </a:r>
            <a:r>
              <a:rPr lang="ru-RU" b="1">
                <a:solidFill>
                  <a:schemeClr val="hlink"/>
                </a:solidFill>
              </a:rPr>
              <a:t>вершин</a:t>
            </a:r>
          </a:p>
          <a:p>
            <a:pPr eaLnBrk="1" hangingPunct="1"/>
            <a:r>
              <a:rPr lang="ru-RU" b="1">
                <a:solidFill>
                  <a:schemeClr val="hlink"/>
                </a:solidFill>
              </a:rPr>
              <a:t>Вершина</a:t>
            </a:r>
            <a:r>
              <a:rPr lang="ru-RU"/>
              <a:t> задается при помощи перечисления ее </a:t>
            </a:r>
            <a:r>
              <a:rPr lang="ru-RU" b="1">
                <a:solidFill>
                  <a:schemeClr val="hlink"/>
                </a:solidFill>
              </a:rPr>
              <a:t>координат</a:t>
            </a:r>
            <a:r>
              <a:rPr lang="ru-RU"/>
              <a:t> в пространстве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 представления вершины полигональной сетки</a:t>
            </a:r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1981200" y="2204864"/>
            <a:ext cx="5708650" cy="201453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 err="1">
                <a:latin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</a:rPr>
              <a:t> Vertex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x;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y;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z;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  <a:p>
            <a:pPr defTabSz="444500">
              <a:tabLst>
                <a:tab pos="541338" algn="l"/>
              </a:tabLst>
            </a:pPr>
            <a:endParaRPr lang="en-US" b="1" dirty="0">
              <a:latin typeface="Courier New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E7E0005-C981-474B-851C-A219C1AE1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016" y="2204864"/>
            <a:ext cx="4046984" cy="1754326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</a:t>
            </a:r>
            <a:r>
              <a:rPr lang="en-US" b="1" dirty="0" err="1">
                <a:latin typeface="Courier New" pitchFamily="49" charset="0"/>
              </a:rPr>
              <a:t>ColoredVertex</a:t>
            </a:r>
            <a:endParaRPr lang="en-US" b="1" dirty="0">
              <a:latin typeface="Courier New" pitchFamily="49" charset="0"/>
            </a:endParaRP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ru-RU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x, y, z;</a:t>
            </a:r>
          </a:p>
          <a:p>
            <a:pPr defTabSz="444500">
              <a:tabLst>
                <a:tab pos="541338" algn="l"/>
              </a:tabLst>
            </a:pPr>
            <a:r>
              <a:rPr lang="ru-RU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r, g, b;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  <a:p>
            <a:pPr defTabSz="444500">
              <a:tabLst>
                <a:tab pos="541338" algn="l"/>
              </a:tabLst>
            </a:pPr>
            <a:endParaRPr lang="en-US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Нормаль к полигону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b="1">
                <a:solidFill>
                  <a:schemeClr val="hlink"/>
                </a:solidFill>
              </a:rPr>
              <a:t>Вектор нормали</a:t>
            </a:r>
            <a:r>
              <a:rPr lang="ru-RU"/>
              <a:t> задает направление перпендикуляра грани</a:t>
            </a:r>
          </a:p>
          <a:p>
            <a:pPr eaLnBrk="1" hangingPunct="1"/>
            <a:r>
              <a:rPr lang="ru-RU"/>
              <a:t>При рисовании объекта эта информация используется для определения того, сколько света рассеивается на данной грани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Лекция 07"/>
  <p:tag name="GENSWF_OUTPUT_FILE_NAME" val="lec07"/>
  <p:tag name="ISPRING_ULTRA_SCORM_SLIDE_COUNT" val="56"/>
  <p:tag name="ISPRING_ULTRA_SCORM_DURATION" val="3600"/>
  <p:tag name="ISPRING_ULTRA_SCORM_QUIZ_NUMBER" val="0"/>
  <p:tag name="ISPRING_ULTRA_SCORM_TRACKING_SLIDES" val="1"/>
  <p:tag name="ISPRINGONLINEALLOWACCESS" val="1"/>
  <p:tag name="ISPRINGONLINEUPLOADPRESENTATION" val="1"/>
  <p:tag name="ISPRINGONLINEALLOWDOWNLOAD" val="0"/>
  <p:tag name="ISPRINGONLINETOPIC" val="Education"/>
  <p:tag name="ISPRINGONLINETAGS" val="компьютерная графика полигональные сетки OpenGL"/>
  <p:tag name="ISPRINGONLINELANG" val="ru"/>
  <p:tag name="ISPRING_RESOURCE_PATHS_HASH_2" val="3f5c62e022f638cee6d955229fb59771db83c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1916</TotalTime>
  <Words>2347</Words>
  <Application>Microsoft Office PowerPoint</Application>
  <PresentationFormat>Widescreen</PresentationFormat>
  <Paragraphs>416</Paragraphs>
  <Slides>67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Courier New</vt:lpstr>
      <vt:lpstr>Impact</vt:lpstr>
      <vt:lpstr>Wingdings 2</vt:lpstr>
      <vt:lpstr>Office Theme</vt:lpstr>
      <vt:lpstr>Формула</vt:lpstr>
      <vt:lpstr>Визуализация трехмерных объектов</vt:lpstr>
      <vt:lpstr>Полигональные сетки (Polygonal meshes)</vt:lpstr>
      <vt:lpstr>Достоинства полигональных сеток </vt:lpstr>
      <vt:lpstr>Примеры</vt:lpstr>
      <vt:lpstr>Монолитные объекты и тонкие оболочки</vt:lpstr>
      <vt:lpstr>Примеры:</vt:lpstr>
      <vt:lpstr>Вершины полигона</vt:lpstr>
      <vt:lpstr>Пример представления вершины полигональной сетки</vt:lpstr>
      <vt:lpstr>Нормаль к полигону</vt:lpstr>
      <vt:lpstr>Пример представления нормали полигона</vt:lpstr>
      <vt:lpstr>Нормали в вершинах и нормали в поверхностях</vt:lpstr>
      <vt:lpstr>Нормали в OpenGL</vt:lpstr>
      <vt:lpstr>Пример структур данных для хранения сеток</vt:lpstr>
      <vt:lpstr>Возможные вариации</vt:lpstr>
      <vt:lpstr>Пример</vt:lpstr>
      <vt:lpstr>Лицевые и нелицевые стороны граней</vt:lpstr>
      <vt:lpstr>Отбраковка задних граней</vt:lpstr>
      <vt:lpstr>Определение видимой стороны грани</vt:lpstr>
      <vt:lpstr>Обход сторон куба против часовой стрелки</vt:lpstr>
      <vt:lpstr>Команда glFrontFace</vt:lpstr>
      <vt:lpstr>Режим отбраковки граней (Face culling)</vt:lpstr>
      <vt:lpstr>Нахождение нормальных векторов (нормалей)</vt:lpstr>
      <vt:lpstr>Задание нормалей вручную</vt:lpstr>
      <vt:lpstr>Редактирование нормалей в программе 3D Studio Max</vt:lpstr>
      <vt:lpstr>Аналитический метод нахождения нормалей</vt:lpstr>
      <vt:lpstr>Пример</vt:lpstr>
      <vt:lpstr>Вычисление нормалей для плоских граней полигональной сетки</vt:lpstr>
      <vt:lpstr>Метод Ньюэла для нахождения нормали к плоской грани</vt:lpstr>
      <vt:lpstr>Нахождение нормали к вершинам сетки, описывающим криволинейную поверхность</vt:lpstr>
      <vt:lpstr>Вычисление нормалей на основе групп сглаживания</vt:lpstr>
      <vt:lpstr>Свойства сеток</vt:lpstr>
      <vt:lpstr>Пример - куб</vt:lpstr>
      <vt:lpstr>Пример – многограник, аппроксимирующий тор</vt:lpstr>
      <vt:lpstr>Моделирование поверхностей вращения</vt:lpstr>
      <vt:lpstr>Создание поверхности вращения</vt:lpstr>
      <vt:lpstr>Тор</vt:lpstr>
      <vt:lpstr>Поверхности на базе функций двух переменных</vt:lpstr>
      <vt:lpstr>Пример поверхности заданной, функцией sinc с круговой симметрией</vt:lpstr>
      <vt:lpstr>Равномерно разбиваем отображаемую область функции вдоль осей x и y</vt:lpstr>
      <vt:lpstr>Вычисляем значение координаты z и нормалей в узлах сетки</vt:lpstr>
      <vt:lpstr>Рисуем сетку с помощью лент из треугольников</vt:lpstr>
      <vt:lpstr>Или даже с помощью одной ленты</vt:lpstr>
      <vt:lpstr>Результат</vt:lpstr>
      <vt:lpstr>Визуализация трехмерных сцен при помощи OpenGL</vt:lpstr>
      <vt:lpstr>Решаемые задачи</vt:lpstr>
      <vt:lpstr>Очистка буфера кадра</vt:lpstr>
      <vt:lpstr>Команда glClear</vt:lpstr>
      <vt:lpstr>Команда glClearColor</vt:lpstr>
      <vt:lpstr>Команда glClearDepth</vt:lpstr>
      <vt:lpstr>Команда glClearStencil</vt:lpstr>
      <vt:lpstr>Установка порта просмотра и матрицы проецирования</vt:lpstr>
      <vt:lpstr>Команда glViewPort</vt:lpstr>
      <vt:lpstr>Установка матрицы перспективного преобразования</vt:lpstr>
      <vt:lpstr>Команда glFrustum</vt:lpstr>
      <vt:lpstr>Геометрический смысл параметров glFrustum</vt:lpstr>
      <vt:lpstr>Проецирование и отображение точек в порт просмотра</vt:lpstr>
      <vt:lpstr>Точность хранения значений в буфере глубины</vt:lpstr>
      <vt:lpstr>Команда gluPerspective</vt:lpstr>
      <vt:lpstr>Установка и ориентирование камеры</vt:lpstr>
      <vt:lpstr>Пример установки камеры</vt:lpstr>
      <vt:lpstr>Размещение объектов на сцене</vt:lpstr>
      <vt:lpstr>Пример</vt:lpstr>
      <vt:lpstr>Комбинация матричных преобразований</vt:lpstr>
      <vt:lpstr>Визуализация объектов</vt:lpstr>
      <vt:lpstr>Пример:</vt:lpstr>
      <vt:lpstr>Сокрытие невидимых линий и поверхностей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3D объектов полигональными сетками</dc:title>
  <dc:creator>Aleksey Malov</dc:creator>
  <cp:lastModifiedBy>Alexey Malov</cp:lastModifiedBy>
  <cp:revision>99</cp:revision>
  <dcterms:created xsi:type="dcterms:W3CDTF">2006-11-07T21:38:44Z</dcterms:created>
  <dcterms:modified xsi:type="dcterms:W3CDTF">2024-04-30T16:41:57Z</dcterms:modified>
</cp:coreProperties>
</file>